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-112" y="-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84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41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17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79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80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274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5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445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332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1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3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257F-6815-43AA-960D-E4F91E274021}" type="datetimeFigureOut">
              <a:rPr lang="el-GR" smtClean="0"/>
              <a:t>10/31/16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F493-AEFC-40FA-A95F-F1B01E12B7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02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327233"/>
            <a:ext cx="9144000" cy="238760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Μη εξυπηρετούμενα δάνεια, κεφαλαιακές ανάγκες τραπεζών και αντιμετώπισή τους</a:t>
            </a:r>
            <a:endParaRPr lang="el-GR" sz="2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34560"/>
            <a:ext cx="9144000" cy="1884362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Θεσσαλονίκη, 17/10/2016</a:t>
            </a:r>
          </a:p>
          <a:p>
            <a:endParaRPr lang="el-GR" sz="1800" dirty="0"/>
          </a:p>
          <a:p>
            <a:r>
              <a:rPr lang="el-GR" sz="1800" dirty="0" smtClean="0"/>
              <a:t>Γιώργος Ψαρουδάκης</a:t>
            </a:r>
          </a:p>
          <a:p>
            <a:r>
              <a:rPr lang="el-GR" sz="1800" dirty="0" smtClean="0"/>
              <a:t>Δικηγόρος, Δ.Ν., </a:t>
            </a:r>
            <a:r>
              <a:rPr lang="de-DE" sz="1800" dirty="0" err="1" smtClean="0"/>
              <a:t>MJur</a:t>
            </a:r>
            <a:r>
              <a:rPr lang="de-DE" sz="1800" dirty="0" smtClean="0"/>
              <a:t> (Oxford)</a:t>
            </a:r>
          </a:p>
          <a:p>
            <a:r>
              <a:rPr lang="el-GR" sz="1800" dirty="0" smtClean="0"/>
              <a:t>Λέκτορας Νομικής Σχολής Α.Π.Θ.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64411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Ι. Σκέψεις για τη συμβατική πρακτική των τραπεζών στα «κόκκινα» επιχειρηματικά δάνεια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/>
              <a:t>κ</a:t>
            </a:r>
            <a:r>
              <a:rPr lang="el-GR" sz="1800" dirty="0" smtClean="0"/>
              <a:t>εντρική επιλογή (βάσει κρίσεως για τη βιωσιμότητα της επιχείρησης) μεταξύ καταγγελίας και τροποποίησης της δανειακής σύμβασης: θεμελιώδης πιστοδοτική απόφαση, στην οποία η τράπεζα ασκεί «δημόσια υπηρεσία»</a:t>
            </a:r>
          </a:p>
          <a:p>
            <a:r>
              <a:rPr lang="el-GR" sz="1800" dirty="0" smtClean="0"/>
              <a:t>στο πλαίσιο της τροποποίησης, προτίμηση στη ρύθμιση έναντι της άμεσης μερικής εξόφλησης με διαγραφή του υπολοίπου - ιδίως αποφεύγεται η διαγραφή κεφαλαίου</a:t>
            </a:r>
          </a:p>
          <a:p>
            <a:r>
              <a:rPr lang="el-GR" sz="1800" dirty="0"/>
              <a:t>χ</a:t>
            </a:r>
            <a:r>
              <a:rPr lang="el-GR" sz="1800" dirty="0" smtClean="0"/>
              <a:t>αρακτηριστικά της ρύθμισης: παροχή περαιτέρω πίστωσης, ανάδειξη του δανείου ως «συμβιωτικής» σχέσης εμπιστοσύνης</a:t>
            </a:r>
          </a:p>
          <a:p>
            <a:r>
              <a:rPr lang="el-GR" sz="1800" dirty="0"/>
              <a:t>σ</a:t>
            </a:r>
            <a:r>
              <a:rPr lang="el-GR" sz="1800" dirty="0" smtClean="0"/>
              <a:t>υνήθη στοιχεία περιεχομένου ρύθμισης:</a:t>
            </a:r>
          </a:p>
          <a:p>
            <a:pPr>
              <a:buFontTx/>
              <a:buChar char="-"/>
            </a:pPr>
            <a:r>
              <a:rPr lang="el-GR" sz="1800" dirty="0" smtClean="0"/>
              <a:t>μείωση επιτοκίου</a:t>
            </a:r>
          </a:p>
          <a:p>
            <a:pPr>
              <a:buFontTx/>
              <a:buChar char="-"/>
            </a:pPr>
            <a:r>
              <a:rPr lang="el-GR" sz="1800" dirty="0" smtClean="0"/>
              <a:t>παράταση διάρκειας</a:t>
            </a:r>
          </a:p>
          <a:p>
            <a:pPr>
              <a:buFontTx/>
              <a:buChar char="-"/>
            </a:pPr>
            <a:r>
              <a:rPr lang="el-GR" sz="1800" dirty="0" smtClean="0"/>
              <a:t>πρόσθετες εξασφαλίσεις, τακτικές δόσεις</a:t>
            </a:r>
          </a:p>
          <a:p>
            <a:r>
              <a:rPr lang="el-GR" sz="1800" dirty="0" smtClean="0"/>
              <a:t>κεφαλαιοποίηση χρεών και συμμετοχή στο μετοχικό κεφάλαιο της πιστούχου εταιρίας </a:t>
            </a:r>
          </a:p>
          <a:p>
            <a:pPr marL="0" indent="0">
              <a:buNone/>
            </a:pPr>
            <a:r>
              <a:rPr lang="el-GR" sz="1800" dirty="0" smtClean="0"/>
              <a:t>- ενδεχομένως εν μέρει αναγκαστική: άρ. 106γ ΠτωχΚ</a:t>
            </a:r>
          </a:p>
          <a:p>
            <a:pPr marL="0" indent="0">
              <a:buNone/>
            </a:pPr>
            <a:endParaRPr lang="el-GR" sz="1800" dirty="0" smtClean="0"/>
          </a:p>
          <a:p>
            <a:pPr>
              <a:buFontTx/>
              <a:buChar char="-"/>
            </a:pPr>
            <a:endParaRPr lang="el-GR" sz="1800" dirty="0" smtClean="0"/>
          </a:p>
          <a:p>
            <a:pPr>
              <a:buFontTx/>
              <a:buChar char="-"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89171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ΙΙ. Οι κεφαλαιακές ανάγκες της τράπεζας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Οι τράπεζες οφείλουν, προς προστασία των καταθετών, να διατηρούν ίδια κεφάλαια. Τα απαιτούμενα ελάχιστα ίδια κεφάλαια υπολογίζονται ως (προβλεπόμενο σ</a:t>
            </a:r>
            <a:r>
              <a:rPr lang="el-GR" sz="1800" dirty="0"/>
              <a:t>το άρ. 92 του Κανονισμού (ΕΕ) 575/2013 – </a:t>
            </a:r>
            <a:r>
              <a:rPr lang="de-DE" sz="1800" dirty="0"/>
              <a:t>CRR</a:t>
            </a:r>
            <a:r>
              <a:rPr lang="el-GR" sz="1800" dirty="0" smtClean="0"/>
              <a:t>) ποσοστό του σταθμισμένου ως προς τον κίνδυνο ενεργητικού της τράπεζας. Μπορούν δε να επιβληθούν και επιπλέον κεφαλαιακές απαιτήσεις βάσει εποπτικής αξιολόγησης: άρ. 96 ν. 4261/2014.</a:t>
            </a:r>
          </a:p>
          <a:p>
            <a:r>
              <a:rPr lang="el-GR" sz="1800" dirty="0" smtClean="0"/>
              <a:t>Τα ίδια κεφάλαια της τράπεζας ισούνται με την καθαρή θέση της, που υπολογίζεται ως εξής: ενεργητικό μείον ξένα κεφάλαια.</a:t>
            </a:r>
          </a:p>
          <a:p>
            <a:r>
              <a:rPr lang="el-GR" sz="1800" dirty="0" smtClean="0"/>
              <a:t>Οι εμφανιζόμενες επισφάλειες στο δανειακό χαρτοφυλάκιο της τράπεζας (ιδίως η υπερημερία οφειλέτη πέραν των τριών μηνών): </a:t>
            </a:r>
          </a:p>
          <a:p>
            <a:pPr marL="0" indent="0">
              <a:buNone/>
            </a:pPr>
            <a:r>
              <a:rPr lang="el-GR" sz="1800" dirty="0"/>
              <a:t>α</a:t>
            </a:r>
            <a:r>
              <a:rPr lang="el-GR" sz="1800" dirty="0" smtClean="0"/>
              <a:t>) μειώνουν την αξία του ενεργητικού (βλ. ιδίως </a:t>
            </a:r>
            <a:r>
              <a:rPr lang="el-GR" sz="1800" dirty="0" err="1" smtClean="0"/>
              <a:t>άρ</a:t>
            </a:r>
            <a:r>
              <a:rPr lang="el-GR" sz="1800" dirty="0" smtClean="0"/>
              <a:t>. 150 ν. 4261/2014 για τον υποχρεωτικό </a:t>
            </a:r>
            <a:r>
              <a:rPr lang="el-GR" sz="1800" dirty="0" err="1" smtClean="0"/>
              <a:t>εξωλογιστικό</a:t>
            </a:r>
            <a:r>
              <a:rPr lang="el-GR" sz="1800" dirty="0" smtClean="0"/>
              <a:t> προσδιορισμό των τόκων), και επομένως την καθαρή θέση ήτοι τα ίδια κεφάλαια της τράπεζας,</a:t>
            </a:r>
          </a:p>
          <a:p>
            <a:pPr marL="0" indent="0">
              <a:buNone/>
            </a:pPr>
            <a:r>
              <a:rPr lang="el-GR" sz="1800" dirty="0" smtClean="0"/>
              <a:t>β) </a:t>
            </a:r>
            <a:r>
              <a:rPr lang="el-GR" sz="1800" smtClean="0"/>
              <a:t>αυξάνουν πάντως τη </a:t>
            </a:r>
            <a:r>
              <a:rPr lang="el-GR" sz="1800" dirty="0" smtClean="0"/>
              <a:t>στάθμιση κινδύνου, και επομένως τα ελάχιστα ίδια κεφάλαια που απαιτείται να έχει η τράπεζα.</a:t>
            </a:r>
            <a:endParaRPr lang="el-GR" sz="1800" dirty="0"/>
          </a:p>
          <a:p>
            <a:r>
              <a:rPr lang="el-GR" sz="1800" dirty="0"/>
              <a:t>Επομένως, προκύπτει ανάγκη αύξησης των ιδίων κεφαλαίων.</a:t>
            </a:r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80302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ΙΙΙ. Από τα επισφαλή δάνεια στην αφερεγγυότητα της τράπεζας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αποφασιστικό κριτήριο η αφερεγγυότητα ή επαπειλούμενη αφερεγγυότητα (εσωτ. </a:t>
            </a:r>
            <a:r>
              <a:rPr lang="el-GR" sz="1800" dirty="0" err="1" smtClean="0"/>
              <a:t>άρ</a:t>
            </a:r>
            <a:r>
              <a:rPr lang="el-GR" sz="1800" dirty="0" smtClean="0"/>
              <a:t>. 32 του </a:t>
            </a:r>
            <a:r>
              <a:rPr lang="el-GR" sz="1800" dirty="0" err="1" smtClean="0"/>
              <a:t>άρ</a:t>
            </a:r>
            <a:r>
              <a:rPr lang="el-GR" sz="1800" dirty="0" smtClean="0"/>
              <a:t>. 2 ν. 4335/2015)</a:t>
            </a:r>
          </a:p>
          <a:p>
            <a:r>
              <a:rPr lang="el-GR" sz="1800" dirty="0" smtClean="0"/>
              <a:t>η αδυναμία αύξησης των ιδίων κεφαλαίων στον απαιτούμενο βαθμό είναι ο βασικός λόγος αφερεγγυότητας</a:t>
            </a:r>
          </a:p>
          <a:p>
            <a:r>
              <a:rPr lang="el-GR" sz="1800" dirty="0"/>
              <a:t>α</a:t>
            </a:r>
            <a:r>
              <a:rPr lang="el-GR" sz="1800" dirty="0" smtClean="0"/>
              <a:t>νάκληση της άδειας της αφερέγγυας τράπεζας και μέτρα εξυγίανσης του άρ. 2 ν. 4335/2015 (ιδίως εντολή μεταβίβασης και αναδιάρθρωση παθητικού), ενδεχομένως με χρηματοδότηση από το Ενιαίο Ταμείο Εξυγίανσης (</a:t>
            </a:r>
            <a:r>
              <a:rPr lang="de-DE" sz="1800" dirty="0" smtClean="0"/>
              <a:t>SRF</a:t>
            </a:r>
            <a:r>
              <a:rPr lang="el-GR" sz="1800" dirty="0" smtClean="0"/>
              <a:t>) του Κανονισμού 806/2014</a:t>
            </a:r>
            <a:endParaRPr lang="de-DE" sz="1800" dirty="0" smtClean="0"/>
          </a:p>
          <a:p>
            <a:r>
              <a:rPr lang="el-GR" sz="1800" dirty="0"/>
              <a:t>π</a:t>
            </a:r>
            <a:r>
              <a:rPr lang="el-GR" sz="1800" dirty="0" smtClean="0"/>
              <a:t>ροληπτική κεφαλαιακή στήριξη της φερέγγυας τράπεζας από ταμεία δημόσιου σκοπού: ΤΧΣ (ν. 3864/2010) ή </a:t>
            </a:r>
            <a:r>
              <a:rPr lang="de-DE" sz="1800" dirty="0" smtClean="0"/>
              <a:t>ESM</a:t>
            </a:r>
            <a:r>
              <a:rPr lang="el-GR" sz="1800" dirty="0" smtClean="0"/>
              <a:t> (κατά το </a:t>
            </a:r>
            <a:r>
              <a:rPr lang="de-DE" sz="1800" dirty="0" err="1" smtClean="0"/>
              <a:t>Direct</a:t>
            </a:r>
            <a:r>
              <a:rPr lang="de-DE" sz="1800" dirty="0" smtClean="0"/>
              <a:t> </a:t>
            </a:r>
            <a:r>
              <a:rPr lang="de-DE" sz="1800" dirty="0" err="1" smtClean="0"/>
              <a:t>Recapitalisation</a:t>
            </a:r>
            <a:r>
              <a:rPr lang="de-DE" sz="1800" dirty="0" smtClean="0"/>
              <a:t> Instrument</a:t>
            </a:r>
            <a:r>
              <a:rPr lang="el-GR" sz="1800" dirty="0" smtClean="0"/>
              <a:t>)</a:t>
            </a:r>
            <a:r>
              <a:rPr lang="de-DE" sz="1800" dirty="0" smtClean="0"/>
              <a:t>, </a:t>
            </a:r>
            <a:r>
              <a:rPr lang="el-GR" sz="1800" dirty="0" smtClean="0"/>
              <a:t>που πάντως συνοδεύεται από </a:t>
            </a:r>
            <a:r>
              <a:rPr lang="en-GB" sz="1800" dirty="0" smtClean="0"/>
              <a:t>“burden sharing”</a:t>
            </a:r>
            <a:r>
              <a:rPr lang="el-GR" sz="1800" dirty="0" smtClean="0"/>
              <a:t>, δηλαδή απομείωση ιδίων κεφαλαίων και ενδεχομένως μετατροπή ξένων κεφαλαίων (ομολόγων) σε ίδια (μετοχές)</a:t>
            </a:r>
          </a:p>
          <a:p>
            <a:r>
              <a:rPr lang="el-GR" sz="1800" dirty="0" smtClean="0"/>
              <a:t>σε κάθε περίπτωση, συνδυασμός δημοσίου και ιδιωτικού κόστους (κρατικής ενίσχυσης και επίρριψης ζημιών στους ιδιώτες που χρηματοδότησαν την τράπεζα)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3525173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509</Words>
  <Application>Microsoft Macintosh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Μη εξυπηρετούμενα δάνεια, κεφαλαιακές ανάγκες τραπεζών και αντιμετώπισή τους</vt:lpstr>
      <vt:lpstr>Ι. Σκέψεις για τη συμβατική πρακτική των τραπεζών στα «κόκκινα» επιχειρηματικά δάνεια</vt:lpstr>
      <vt:lpstr>ΙΙ. Οι κεφαλαιακές ανάγκες της τράπεζας</vt:lpstr>
      <vt:lpstr>ΙΙΙ. Από τα επισφαλή δάνεια στην αφερεγγυότητα της τράπεζας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«Κόκκινα δάνεια» και κεφαλαιακές ανάγκες τραπεζών</dc:title>
  <dc:creator>Windows User</dc:creator>
  <cp:lastModifiedBy>chris</cp:lastModifiedBy>
  <cp:revision>22</cp:revision>
  <dcterms:created xsi:type="dcterms:W3CDTF">2016-10-02T09:29:51Z</dcterms:created>
  <dcterms:modified xsi:type="dcterms:W3CDTF">2016-10-31T07:26:04Z</dcterms:modified>
</cp:coreProperties>
</file>