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310" r:id="rId2"/>
    <p:sldId id="256" r:id="rId3"/>
    <p:sldId id="268" r:id="rId4"/>
    <p:sldId id="269" r:id="rId5"/>
    <p:sldId id="273" r:id="rId6"/>
    <p:sldId id="271" r:id="rId7"/>
    <p:sldId id="272" r:id="rId8"/>
    <p:sldId id="275" r:id="rId9"/>
    <p:sldId id="276" r:id="rId10"/>
    <p:sldId id="278" r:id="rId11"/>
    <p:sldId id="277" r:id="rId12"/>
    <p:sldId id="279" r:id="rId13"/>
    <p:sldId id="280" r:id="rId14"/>
    <p:sldId id="282" r:id="rId15"/>
    <p:sldId id="283" r:id="rId16"/>
    <p:sldId id="284" r:id="rId17"/>
    <p:sldId id="281" r:id="rId18"/>
    <p:sldId id="286" r:id="rId19"/>
    <p:sldId id="285" r:id="rId20"/>
    <p:sldId id="287" r:id="rId21"/>
    <p:sldId id="292" r:id="rId22"/>
    <p:sldId id="288" r:id="rId23"/>
    <p:sldId id="293" r:id="rId24"/>
    <p:sldId id="289" r:id="rId25"/>
    <p:sldId id="295" r:id="rId26"/>
    <p:sldId id="294" r:id="rId27"/>
    <p:sldId id="263" r:id="rId28"/>
    <p:sldId id="264" r:id="rId29"/>
    <p:sldId id="298" r:id="rId30"/>
    <p:sldId id="299" r:id="rId31"/>
    <p:sldId id="300" r:id="rId32"/>
    <p:sldId id="265" r:id="rId33"/>
    <p:sldId id="258" r:id="rId34"/>
    <p:sldId id="259" r:id="rId35"/>
    <p:sldId id="261" r:id="rId36"/>
    <p:sldId id="266" r:id="rId37"/>
    <p:sldId id="297" r:id="rId38"/>
    <p:sldId id="302" r:id="rId39"/>
    <p:sldId id="301" r:id="rId40"/>
    <p:sldId id="303" r:id="rId41"/>
    <p:sldId id="304" r:id="rId42"/>
    <p:sldId id="305" r:id="rId43"/>
    <p:sldId id="267" r:id="rId44"/>
    <p:sldId id="306" r:id="rId45"/>
    <p:sldId id="307" r:id="rId46"/>
    <p:sldId id="309" r:id="rId47"/>
    <p:sldId id="262"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50000"/>
  </p:normalViewPr>
  <p:slideViewPr>
    <p:cSldViewPr>
      <p:cViewPr>
        <p:scale>
          <a:sx n="54" d="100"/>
          <a:sy n="54" d="100"/>
        </p:scale>
        <p:origin x="228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E31ED-4C59-3843-8A95-B01C5530783C}" type="datetimeFigureOut">
              <a:rPr lang="en-US" smtClean="0"/>
              <a:t>6/21/16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37F6C-E0B8-F34E-A852-6B54CF5328F6}" type="slidenum">
              <a:rPr lang="en-US" smtClean="0"/>
              <a:t>‹#›</a:t>
            </a:fld>
            <a:endParaRPr lang="en-US"/>
          </a:p>
        </p:txBody>
      </p:sp>
    </p:spTree>
    <p:extLst>
      <p:ext uri="{BB962C8B-B14F-4D97-AF65-F5344CB8AC3E}">
        <p14:creationId xmlns:p14="http://schemas.microsoft.com/office/powerpoint/2010/main" val="162290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37F6C-E0B8-F34E-A852-6B54CF5328F6}" type="slidenum">
              <a:rPr lang="en-US" smtClean="0"/>
              <a:t>1</a:t>
            </a:fld>
            <a:endParaRPr lang="en-US"/>
          </a:p>
        </p:txBody>
      </p:sp>
    </p:spTree>
    <p:extLst>
      <p:ext uri="{BB962C8B-B14F-4D97-AF65-F5344CB8AC3E}">
        <p14:creationId xmlns:p14="http://schemas.microsoft.com/office/powerpoint/2010/main" val="97276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Στρογγυλεμένο ορθογώνιο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Τίτλο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Στυλ κύριου τίτλου</a:t>
            </a:r>
            <a:endParaRPr kumimoji="0" lang="en-US"/>
          </a:p>
        </p:txBody>
      </p:sp>
      <p:sp>
        <p:nvSpPr>
          <p:cNvPr id="20" name="Υπότιτλο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19" name="Θέση ημερομηνίας 18"/>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11" name="Θέση αριθμού διαφάνειας 10"/>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533404"/>
            <a:ext cx="1981200" cy="5257799"/>
          </a:xfrm>
        </p:spPr>
        <p:txBody>
          <a:bodyPr vert="eaVe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a:xfrm>
            <a:off x="502920" y="530352"/>
            <a:ext cx="8183880" cy="4187952"/>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Στρογγυλεμένο ορθογώνιο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υλεμένο ορθογώνιο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nchor="b"/>
          <a:lstStyle>
            <a:lvl1pPr>
              <a:defRPr b="1"/>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Θέση ημερομηνίας 1"/>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3" name="Θέση υποσέλιδου 2"/>
          <p:cNvSpPr>
            <a:spLocks noGrp="1"/>
          </p:cNvSpPr>
          <p:nvPr>
            <p:ph type="ftr" sz="quarter" idx="11"/>
          </p:nvPr>
        </p:nvSpPr>
        <p:spPr/>
        <p:txBody>
          <a:bodyPr/>
          <a:lstStyle>
            <a:extLst/>
          </a:lstStyle>
          <a:p>
            <a:endParaRPr lang="el-GR"/>
          </a:p>
        </p:txBody>
      </p:sp>
      <p:sp>
        <p:nvSpPr>
          <p:cNvPr id="4" name="Θέση αριθμού διαφάνειας 3"/>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DE916F9D-0C34-49D3-BF23-B74D850E25B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ύλεμα μίας γωνίας ορθογωνίου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Στυλ κύριου τίτλου</a:t>
            </a:r>
            <a:endParaRPr kumimoji="0" lang="en-US"/>
          </a:p>
        </p:txBody>
      </p:sp>
      <p:sp>
        <p:nvSpPr>
          <p:cNvPr id="4" name="Θέση κειμένου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69C219FB-D347-4442-A39F-36B030367421}" type="datetimeFigureOut">
              <a:rPr lang="el-GR" smtClean="0"/>
              <a:t>21/6/16</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DE916F9D-0C34-49D3-BF23-B74D850E25B0}" type="slidenum">
              <a:rPr lang="el-GR" smtClean="0"/>
              <a:t>‹#›</a:t>
            </a:fld>
            <a:endParaRPr lang="el-GR"/>
          </a:p>
        </p:txBody>
      </p:sp>
      <p:sp>
        <p:nvSpPr>
          <p:cNvPr id="3" name="Θέση εικόνας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Στρογγυλεμένο ορθογώνιο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Θέση τίτλου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Στυλ κύριου τίτλου</a:t>
            </a:r>
            <a:endParaRPr kumimoji="0" lang="en-US"/>
          </a:p>
        </p:txBody>
      </p:sp>
      <p:sp>
        <p:nvSpPr>
          <p:cNvPr id="4" name="Θέση κειμένου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Θέση ημερομηνίας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C219FB-D347-4442-A39F-36B030367421}" type="datetimeFigureOut">
              <a:rPr lang="el-GR" smtClean="0"/>
              <a:t>21/6/16</a:t>
            </a:fld>
            <a:endParaRPr lang="el-GR"/>
          </a:p>
        </p:txBody>
      </p:sp>
      <p:sp>
        <p:nvSpPr>
          <p:cNvPr id="18" name="Θέση υποσέλιδου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Θέση αριθμού διαφάνειας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E916F9D-0C34-49D3-BF23-B74D850E25B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72" y="548680"/>
            <a:ext cx="8183880" cy="2016224"/>
          </a:xfrm>
        </p:spPr>
        <p:txBody>
          <a:bodyPr>
            <a:normAutofit fontScale="90000"/>
          </a:bodyPr>
          <a:lstStyle/>
          <a:p>
            <a:r>
              <a:rPr lang="el-GR" dirty="0" smtClean="0"/>
              <a:t>Επιτροπή Επαγγελματικής Κατάρτισης και Επιμόρφωσης Δικηγόρων ΔΣΘ</a:t>
            </a:r>
            <a:r>
              <a:rPr lang="el-GR" dirty="0"/>
              <a:t/>
            </a:r>
            <a:br>
              <a:rPr lang="el-GR" dirty="0"/>
            </a:br>
            <a:endParaRPr lang="en-US" dirty="0"/>
          </a:p>
        </p:txBody>
      </p:sp>
      <p:sp>
        <p:nvSpPr>
          <p:cNvPr id="3" name="Content Placeholder 2"/>
          <p:cNvSpPr>
            <a:spLocks noGrp="1"/>
          </p:cNvSpPr>
          <p:nvPr>
            <p:ph idx="1"/>
          </p:nvPr>
        </p:nvSpPr>
        <p:spPr>
          <a:xfrm>
            <a:off x="323528" y="1628800"/>
            <a:ext cx="8363272" cy="4320480"/>
          </a:xfrm>
        </p:spPr>
        <p:txBody>
          <a:bodyPr>
            <a:normAutofit/>
          </a:bodyPr>
          <a:lstStyle/>
          <a:p>
            <a:pPr marL="0" indent="0">
              <a:buNone/>
            </a:pPr>
            <a:endParaRPr lang="el-GR" dirty="0" smtClean="0"/>
          </a:p>
          <a:p>
            <a:pPr marL="0" indent="0">
              <a:buNone/>
            </a:pPr>
            <a:r>
              <a:rPr lang="el-GR" sz="2000" i="1" dirty="0" smtClean="0"/>
              <a:t>ΕΚΔΗΛΩΣΗ</a:t>
            </a:r>
            <a:r>
              <a:rPr lang="el-GR" dirty="0" smtClean="0"/>
              <a:t>:</a:t>
            </a:r>
          </a:p>
          <a:p>
            <a:pPr marL="0" indent="0">
              <a:buNone/>
            </a:pPr>
            <a:endParaRPr lang="el-GR" dirty="0" smtClean="0"/>
          </a:p>
          <a:p>
            <a:pPr marL="0" indent="0" algn="just">
              <a:buNone/>
            </a:pPr>
            <a:r>
              <a:rPr lang="el-GR" dirty="0" smtClean="0"/>
              <a:t> </a:t>
            </a:r>
            <a:r>
              <a:rPr lang="el-GR" b="1" dirty="0" smtClean="0"/>
              <a:t>«</a:t>
            </a:r>
            <a:r>
              <a:rPr lang="el-GR" dirty="0" smtClean="0"/>
              <a:t> </a:t>
            </a:r>
            <a:r>
              <a:rPr lang="el-GR" b="1" i="1" dirty="0" smtClean="0"/>
              <a:t>Επίκαιρα θέματα στο δίκαιο της     αποζημίωσης από τροχαία ατυχήματα </a:t>
            </a:r>
            <a:r>
              <a:rPr lang="el-GR" b="1" dirty="0" smtClean="0"/>
              <a:t>»</a:t>
            </a:r>
            <a:endParaRPr lang="el-GR" b="1" dirty="0"/>
          </a:p>
          <a:p>
            <a:pPr marL="0" indent="0" algn="just">
              <a:buNone/>
            </a:pPr>
            <a:endParaRPr lang="el-GR" dirty="0"/>
          </a:p>
          <a:p>
            <a:pPr marL="0" indent="0" algn="just">
              <a:buNone/>
            </a:pPr>
            <a:r>
              <a:rPr lang="el-GR" i="1" dirty="0" smtClean="0"/>
              <a:t>Εισηγήτρια</a:t>
            </a:r>
            <a:r>
              <a:rPr lang="el-GR" dirty="0" smtClean="0"/>
              <a:t> : </a:t>
            </a:r>
            <a:r>
              <a:rPr lang="el-GR" b="1" i="1" dirty="0" smtClean="0"/>
              <a:t>Τζίβα Έφη</a:t>
            </a:r>
            <a:r>
              <a:rPr lang="el-GR" i="1" dirty="0" smtClean="0"/>
              <a:t>, Αναπληρώτρια </a:t>
            </a:r>
            <a:r>
              <a:rPr lang="el-GR" i="1" dirty="0"/>
              <a:t>Κ</a:t>
            </a:r>
            <a:r>
              <a:rPr lang="el-GR" i="1" dirty="0" smtClean="0"/>
              <a:t>αθηγήτρια Νομικής ΑΠΘ</a:t>
            </a:r>
          </a:p>
        </p:txBody>
      </p:sp>
    </p:spTree>
    <p:extLst>
      <p:ext uri="{BB962C8B-B14F-4D97-AF65-F5344CB8AC3E}">
        <p14:creationId xmlns:p14="http://schemas.microsoft.com/office/powerpoint/2010/main" val="60869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10000"/>
          </a:bodyPr>
          <a:lstStyle/>
          <a:p>
            <a:pPr marL="0" indent="0" algn="just">
              <a:buNone/>
            </a:pPr>
            <a:endParaRPr lang="el-GR" dirty="0" smtClean="0"/>
          </a:p>
          <a:p>
            <a:pPr marL="0" indent="0" algn="just">
              <a:buNone/>
            </a:pPr>
            <a:r>
              <a:rPr lang="el-GR" dirty="0" smtClean="0">
                <a:solidFill>
                  <a:srgbClr val="C00000"/>
                </a:solidFill>
              </a:rPr>
              <a:t>δ</a:t>
            </a:r>
            <a:r>
              <a:rPr lang="el-GR" dirty="0">
                <a:solidFill>
                  <a:srgbClr val="C00000"/>
                </a:solidFill>
              </a:rPr>
              <a:t>) για αποζημίωση ύψους από 30.001 έως 60.000 ευρώ καταβάλλεται συνολικό ποσόν ίσο προς το 80% αυτής, με κατώτατο όριο 25.000 ευρώ,</a:t>
            </a:r>
          </a:p>
          <a:p>
            <a:pPr marL="0" indent="0" algn="just">
              <a:buNone/>
            </a:pPr>
            <a:r>
              <a:rPr lang="el-GR" dirty="0">
                <a:solidFill>
                  <a:srgbClr val="C00000"/>
                </a:solidFill>
              </a:rPr>
              <a:t> ε) για αποζημίωση ύψους από 60.001 έως 100.000 ευρώ καταβάλλεται συνολικό ποσόν ίσο προς το 70% αυτής, με κατώτατο όριο 48.000 ευρώ, </a:t>
            </a:r>
          </a:p>
          <a:p>
            <a:pPr marL="0" indent="0" algn="just">
              <a:buNone/>
            </a:pPr>
            <a:r>
              <a:rPr lang="el-GR" dirty="0">
                <a:solidFill>
                  <a:srgbClr val="C00000"/>
                </a:solidFill>
              </a:rPr>
              <a:t> στ) για αποζημιώσεις το ύψος των οποίων υπερβαίνει τις 100.000 ευρώ καταβάλλεται συνολικό ποσόν ίσο με το 70% αυτής, με ανώτατο όριο τις 100.000 ευρώ.</a:t>
            </a:r>
          </a:p>
        </p:txBody>
      </p:sp>
    </p:spTree>
    <p:extLst>
      <p:ext uri="{BB962C8B-B14F-4D97-AF65-F5344CB8AC3E}">
        <p14:creationId xmlns:p14="http://schemas.microsoft.com/office/powerpoint/2010/main" val="374913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01528" cy="5202904"/>
          </a:xfrm>
        </p:spPr>
        <p:txBody>
          <a:bodyPr>
            <a:normAutofit fontScale="25000" lnSpcReduction="20000"/>
          </a:bodyPr>
          <a:lstStyle/>
          <a:p>
            <a:pPr marL="0" indent="0" algn="just">
              <a:buNone/>
            </a:pPr>
            <a:endParaRPr lang="el-GR" sz="5000" dirty="0" smtClean="0"/>
          </a:p>
          <a:p>
            <a:pPr marL="0" indent="0" algn="just">
              <a:buNone/>
            </a:pPr>
            <a:endParaRPr lang="el-GR" sz="5000" dirty="0" smtClean="0"/>
          </a:p>
          <a:p>
            <a:pPr algn="just"/>
            <a:endParaRPr lang="el-GR" sz="5000" dirty="0"/>
          </a:p>
          <a:p>
            <a:pPr algn="just"/>
            <a:r>
              <a:rPr lang="el-GR" sz="5000" dirty="0" smtClean="0"/>
              <a:t> </a:t>
            </a:r>
            <a:r>
              <a:rPr lang="el-GR" sz="8000" dirty="0">
                <a:solidFill>
                  <a:srgbClr val="C00000"/>
                </a:solidFill>
              </a:rPr>
              <a:t>Το Επικουρικό Κεφάλαιο υποχρεούται στην καταβολή αποζημίωσης και πέραν των 100.000 ευρώ </a:t>
            </a:r>
            <a:r>
              <a:rPr lang="el-GR" sz="8000" dirty="0" smtClean="0">
                <a:solidFill>
                  <a:srgbClr val="C00000"/>
                </a:solidFill>
              </a:rPr>
              <a:t>σε </a:t>
            </a:r>
            <a:r>
              <a:rPr lang="el-GR" sz="8000" dirty="0">
                <a:solidFill>
                  <a:srgbClr val="C00000"/>
                </a:solidFill>
              </a:rPr>
              <a:t>πρόσωπα που ζημιώθηκαν με αναπηρία, η φύση και ο βαθμός της οποίας, καθώς και το ύψος </a:t>
            </a:r>
            <a:r>
              <a:rPr lang="el-GR" sz="8000" dirty="0" smtClean="0">
                <a:solidFill>
                  <a:srgbClr val="C00000"/>
                </a:solidFill>
              </a:rPr>
              <a:t>αποζημίωσης</a:t>
            </a:r>
            <a:r>
              <a:rPr lang="el-GR" sz="8000" dirty="0">
                <a:solidFill>
                  <a:srgbClr val="C00000"/>
                </a:solidFill>
              </a:rPr>
              <a:t>, θα οριστούν με κοινή απόφαση των Υπουργών Οικονομικών και Εργασίας, </a:t>
            </a:r>
            <a:r>
              <a:rPr lang="el-GR" sz="8000" dirty="0" smtClean="0">
                <a:solidFill>
                  <a:srgbClr val="C00000"/>
                </a:solidFill>
              </a:rPr>
              <a:t>Κοινωνικής </a:t>
            </a:r>
            <a:r>
              <a:rPr lang="el-GR" sz="8000" dirty="0">
                <a:solidFill>
                  <a:srgbClr val="C00000"/>
                </a:solidFill>
              </a:rPr>
              <a:t>Ασφάλισης και Πρόνοιας, που εκδίδεται μετά από γνώμη του Κέντρου Πιστοποίησης </a:t>
            </a:r>
            <a:r>
              <a:rPr lang="el-GR" sz="8000" dirty="0" smtClean="0">
                <a:solidFill>
                  <a:srgbClr val="C00000"/>
                </a:solidFill>
              </a:rPr>
              <a:t>Αναπηρίας </a:t>
            </a:r>
            <a:r>
              <a:rPr lang="el-GR" sz="8000" dirty="0">
                <a:solidFill>
                  <a:srgbClr val="C00000"/>
                </a:solidFill>
              </a:rPr>
              <a:t>(ΚΕΠΑ). Η ανωτέρω γνώμη διατυπώνεται εντός 30 ημερών από την </a:t>
            </a:r>
            <a:r>
              <a:rPr lang="el-GR" sz="8000" dirty="0" err="1">
                <a:solidFill>
                  <a:srgbClr val="C00000"/>
                </a:solidFill>
              </a:rPr>
              <a:t>περιέλευση</a:t>
            </a:r>
            <a:r>
              <a:rPr lang="el-GR" sz="8000" dirty="0">
                <a:solidFill>
                  <a:srgbClr val="C00000"/>
                </a:solidFill>
              </a:rPr>
              <a:t> στο </a:t>
            </a:r>
            <a:r>
              <a:rPr lang="el-GR" sz="8000" dirty="0" smtClean="0">
                <a:solidFill>
                  <a:srgbClr val="C00000"/>
                </a:solidFill>
              </a:rPr>
              <a:t>ΚΕΠΑ </a:t>
            </a:r>
            <a:r>
              <a:rPr lang="el-GR" sz="8000" dirty="0">
                <a:solidFill>
                  <a:srgbClr val="C00000"/>
                </a:solidFill>
              </a:rPr>
              <a:t>του σχετικού αιτήματος του Υπουργού Οικονομικών. Σε περίπτωση άπρακτης της </a:t>
            </a:r>
            <a:r>
              <a:rPr lang="el-GR" sz="8000" dirty="0" smtClean="0">
                <a:solidFill>
                  <a:srgbClr val="C00000"/>
                </a:solidFill>
              </a:rPr>
              <a:t>προθεσμίας </a:t>
            </a:r>
            <a:r>
              <a:rPr lang="el-GR" sz="8000" dirty="0">
                <a:solidFill>
                  <a:srgbClr val="C00000"/>
                </a:solidFill>
              </a:rPr>
              <a:t>των 30 ημερών, η κοινή υπουργική απόφαση εκδίδεται χωρίς τη γνώμη αυτή.</a:t>
            </a:r>
          </a:p>
          <a:p>
            <a:pPr marL="0" indent="0" algn="just">
              <a:buNone/>
            </a:pPr>
            <a:r>
              <a:rPr lang="el-GR" sz="8000" dirty="0">
                <a:solidFill>
                  <a:srgbClr val="C00000"/>
                </a:solidFill>
              </a:rPr>
              <a:t> </a:t>
            </a:r>
          </a:p>
          <a:p>
            <a:pPr algn="just"/>
            <a:r>
              <a:rPr lang="el-GR" sz="8000" dirty="0">
                <a:solidFill>
                  <a:srgbClr val="C00000"/>
                </a:solidFill>
              </a:rPr>
              <a:t> Η ρύθμιση της παρούσας παραγράφου καταλαμβάνει και τις ήδη </a:t>
            </a:r>
            <a:r>
              <a:rPr lang="el-GR" sz="8000" dirty="0" err="1">
                <a:solidFill>
                  <a:srgbClr val="C00000"/>
                </a:solidFill>
              </a:rPr>
              <a:t>γεγεννημένες</a:t>
            </a:r>
            <a:r>
              <a:rPr lang="el-GR" sz="8000" dirty="0">
                <a:solidFill>
                  <a:srgbClr val="C00000"/>
                </a:solidFill>
              </a:rPr>
              <a:t> αξιώσεις κατά του </a:t>
            </a:r>
            <a:r>
              <a:rPr lang="el-GR" sz="8000" dirty="0" smtClean="0">
                <a:solidFill>
                  <a:srgbClr val="C00000"/>
                </a:solidFill>
              </a:rPr>
              <a:t>Επικουρικού </a:t>
            </a:r>
            <a:r>
              <a:rPr lang="el-GR" sz="8000" dirty="0">
                <a:solidFill>
                  <a:srgbClr val="C00000"/>
                </a:solidFill>
              </a:rPr>
              <a:t>Κεφαλαίου, χωρίς πάντως να θίγει αξιώσεις που έχουν επιδικαστεί με </a:t>
            </a:r>
            <a:r>
              <a:rPr lang="el-GR" sz="8000" dirty="0" smtClean="0">
                <a:solidFill>
                  <a:srgbClr val="C00000"/>
                </a:solidFill>
              </a:rPr>
              <a:t>οριστική δικαστική </a:t>
            </a:r>
            <a:r>
              <a:rPr lang="el-GR" sz="8000" dirty="0">
                <a:solidFill>
                  <a:srgbClr val="C00000"/>
                </a:solidFill>
              </a:rPr>
              <a:t>απόφαση.</a:t>
            </a:r>
          </a:p>
          <a:p>
            <a:pPr marL="0" indent="0" algn="just">
              <a:buNone/>
            </a:pPr>
            <a:r>
              <a:rPr lang="el-GR" sz="8000" dirty="0">
                <a:solidFill>
                  <a:srgbClr val="C00000"/>
                </a:solidFill>
              </a:rPr>
              <a:t> </a:t>
            </a:r>
          </a:p>
          <a:p>
            <a:endParaRPr lang="el-GR" sz="8000" dirty="0"/>
          </a:p>
          <a:p>
            <a:endParaRPr lang="el-GR" dirty="0"/>
          </a:p>
        </p:txBody>
      </p:sp>
    </p:spTree>
    <p:extLst>
      <p:ext uri="{BB962C8B-B14F-4D97-AF65-F5344CB8AC3E}">
        <p14:creationId xmlns:p14="http://schemas.microsoft.com/office/powerpoint/2010/main" val="2659032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245544" cy="5562944"/>
          </a:xfrm>
        </p:spPr>
        <p:txBody>
          <a:bodyPr>
            <a:normAutofit fontScale="25000" lnSpcReduction="20000"/>
          </a:bodyPr>
          <a:lstStyle/>
          <a:p>
            <a:endParaRPr lang="el-GR" dirty="0" smtClean="0"/>
          </a:p>
          <a:p>
            <a:endParaRPr lang="el-GR" dirty="0"/>
          </a:p>
          <a:p>
            <a:endParaRPr lang="el-GR" dirty="0" smtClean="0"/>
          </a:p>
          <a:p>
            <a:endParaRPr lang="el-GR" dirty="0"/>
          </a:p>
          <a:p>
            <a:pPr marL="0" indent="0" algn="just">
              <a:buNone/>
            </a:pPr>
            <a:r>
              <a:rPr lang="el-GR" dirty="0" smtClean="0"/>
              <a:t>	</a:t>
            </a:r>
          </a:p>
          <a:p>
            <a:pPr marL="0" indent="0" algn="just">
              <a:buNone/>
            </a:pPr>
            <a:endParaRPr lang="el-GR" sz="5000" dirty="0"/>
          </a:p>
          <a:p>
            <a:pPr marL="0" indent="0" algn="just">
              <a:buNone/>
            </a:pPr>
            <a:endParaRPr lang="el-GR" sz="5000" dirty="0" smtClean="0"/>
          </a:p>
          <a:p>
            <a:pPr marL="0" indent="0" algn="just">
              <a:buNone/>
            </a:pPr>
            <a:r>
              <a:rPr lang="el-GR" sz="8000" dirty="0" smtClean="0"/>
              <a:t>3</a:t>
            </a:r>
            <a:r>
              <a:rPr lang="el-GR" sz="8000" dirty="0"/>
              <a:t>. Στις περιπτώσεις της παραγράφου 1 του παρόντος άρθρου το ζημιωθέν </a:t>
            </a:r>
            <a:r>
              <a:rPr lang="el-GR" sz="8000" dirty="0" smtClean="0"/>
              <a:t>πρόσωπο </a:t>
            </a:r>
            <a:r>
              <a:rPr lang="el-GR" sz="8000" dirty="0"/>
              <a:t>έχει ιδία αξίωση κατά του Επικουρικού Κεφαλαίου, όχι  όμως  και </a:t>
            </a:r>
            <a:r>
              <a:rPr lang="el-GR" sz="8000" dirty="0" smtClean="0"/>
              <a:t>κατά </a:t>
            </a:r>
            <a:r>
              <a:rPr lang="el-GR" sz="8000" dirty="0"/>
              <a:t>των μελών αυτού</a:t>
            </a:r>
            <a:r>
              <a:rPr lang="el-GR" sz="8000" dirty="0" smtClean="0"/>
              <a:t>.</a:t>
            </a:r>
          </a:p>
          <a:p>
            <a:pPr marL="0" indent="0" algn="just">
              <a:buNone/>
            </a:pPr>
            <a:endParaRPr lang="el-GR" sz="8000" dirty="0" smtClean="0"/>
          </a:p>
          <a:p>
            <a:pPr marL="0" indent="0" algn="just">
              <a:buNone/>
            </a:pPr>
            <a:r>
              <a:rPr lang="el-GR" sz="8000" dirty="0"/>
              <a:t>	</a:t>
            </a:r>
            <a:r>
              <a:rPr lang="el-GR" sz="8000" dirty="0" smtClean="0"/>
              <a:t>Το  </a:t>
            </a:r>
            <a:r>
              <a:rPr lang="el-GR" sz="8000" dirty="0"/>
              <a:t>Επικουρικό  Κεφάλαιο με βάση τις πληροφορίες που του παρέχει το </a:t>
            </a:r>
            <a:r>
              <a:rPr lang="el-GR" sz="8000" dirty="0" smtClean="0"/>
              <a:t>θύμα </a:t>
            </a:r>
            <a:r>
              <a:rPr lang="el-GR" sz="8000" dirty="0"/>
              <a:t>και έπειτα από σχετική αίτηση αυτού,  υποχρεούται  να  του  δώσει </a:t>
            </a:r>
            <a:r>
              <a:rPr lang="el-GR" sz="8000" dirty="0" smtClean="0"/>
              <a:t> αιτιολογημένη  </a:t>
            </a:r>
            <a:r>
              <a:rPr lang="el-GR" sz="8000" dirty="0"/>
              <a:t>απάντηση σχετικά με την καταβολή ή μη αποζημίωσης (</a:t>
            </a:r>
            <a:r>
              <a:rPr lang="el-GR" sz="8000" dirty="0" smtClean="0"/>
              <a:t>84/5/ΕΟΚ </a:t>
            </a:r>
            <a:r>
              <a:rPr lang="el-GR" sz="8000" dirty="0"/>
              <a:t>αρ. 1 </a:t>
            </a:r>
            <a:r>
              <a:rPr lang="el-GR" sz="8000" dirty="0" err="1"/>
              <a:t>παραγρ</a:t>
            </a:r>
            <a:r>
              <a:rPr lang="el-GR" sz="8000" dirty="0"/>
              <a:t>. 4</a:t>
            </a:r>
            <a:r>
              <a:rPr lang="el-GR" sz="8000" dirty="0" smtClean="0"/>
              <a:t>). </a:t>
            </a:r>
            <a:endParaRPr lang="el-GR" sz="8000" dirty="0"/>
          </a:p>
          <a:p>
            <a:pPr marL="0" indent="0" algn="just">
              <a:buNone/>
            </a:pPr>
            <a:r>
              <a:rPr lang="el-GR" sz="8000" dirty="0"/>
              <a:t> </a:t>
            </a:r>
            <a:r>
              <a:rPr lang="el-GR" sz="8000" dirty="0" smtClean="0"/>
              <a:t>	Ωστόσο </a:t>
            </a:r>
            <a:r>
              <a:rPr lang="el-GR" sz="8000" dirty="0"/>
              <a:t>δεν επιτρέπεται στο Επικουρικό Κεφάλαιο να </a:t>
            </a:r>
            <a:r>
              <a:rPr lang="el-GR" sz="8000" dirty="0" smtClean="0"/>
              <a:t>απαιτεί, προκειμένου </a:t>
            </a:r>
            <a:r>
              <a:rPr lang="el-GR" sz="8000" dirty="0"/>
              <a:t>να καταβάλει την αποζημίωση, να αποδείξει το θύμα </a:t>
            </a:r>
            <a:r>
              <a:rPr lang="el-GR" sz="8000" dirty="0" smtClean="0"/>
              <a:t>καθ` οιονδήποτε </a:t>
            </a:r>
            <a:r>
              <a:rPr lang="el-GR" sz="8000" dirty="0"/>
              <a:t>τρόπο, ότι το υπεύθυνο για </a:t>
            </a:r>
            <a:r>
              <a:rPr lang="el-GR" sz="8000" dirty="0" smtClean="0"/>
              <a:t>το </a:t>
            </a:r>
            <a:r>
              <a:rPr lang="el-GR" sz="8000" dirty="0"/>
              <a:t>ατύχημα μέρος δεν είναι </a:t>
            </a:r>
            <a:r>
              <a:rPr lang="el-GR" sz="8000" dirty="0" smtClean="0"/>
              <a:t>σε θέση </a:t>
            </a:r>
            <a:r>
              <a:rPr lang="el-GR" sz="8000" dirty="0"/>
              <a:t>ή αρνείται να </a:t>
            </a:r>
            <a:r>
              <a:rPr lang="el-GR" sz="8000" dirty="0" smtClean="0"/>
              <a:t>πληρώσει. </a:t>
            </a:r>
            <a:r>
              <a:rPr lang="el-GR" sz="8000" dirty="0"/>
              <a:t>(90/232/ΕΟΚ αριθ. 3</a:t>
            </a:r>
            <a:r>
              <a:rPr lang="el-GR" sz="8000" dirty="0" smtClean="0"/>
              <a:t>).</a:t>
            </a:r>
            <a:r>
              <a:rPr lang="el-GR" sz="8000" dirty="0"/>
              <a:t> </a:t>
            </a:r>
          </a:p>
          <a:p>
            <a:endParaRPr lang="el-GR" dirty="0"/>
          </a:p>
        </p:txBody>
      </p:sp>
    </p:spTree>
    <p:extLst>
      <p:ext uri="{BB962C8B-B14F-4D97-AF65-F5344CB8AC3E}">
        <p14:creationId xmlns:p14="http://schemas.microsoft.com/office/powerpoint/2010/main" val="1034486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620688"/>
            <a:ext cx="8136904" cy="5688632"/>
          </a:xfrm>
        </p:spPr>
        <p:txBody>
          <a:bodyPr>
            <a:normAutofit fontScale="70000" lnSpcReduction="20000"/>
          </a:bodyPr>
          <a:lstStyle/>
          <a:p>
            <a:pPr marL="0" indent="0" algn="just">
              <a:buNone/>
            </a:pPr>
            <a:r>
              <a:rPr lang="el-GR" dirty="0"/>
              <a:t>	</a:t>
            </a:r>
            <a:r>
              <a:rPr lang="el-GR" dirty="0" smtClean="0"/>
              <a:t>Το </a:t>
            </a:r>
            <a:r>
              <a:rPr lang="el-GR" dirty="0"/>
              <a:t>προηγούμενο εδάφιο δεν εφαρμόζεται στις περιπτώσεις που το Ελληνικό </a:t>
            </a:r>
            <a:r>
              <a:rPr lang="el-GR" dirty="0" smtClean="0"/>
              <a:t>Γραφείο </a:t>
            </a:r>
            <a:r>
              <a:rPr lang="el-GR" dirty="0"/>
              <a:t>Διεθνούς Ασφάλισης καταβάλλει αποζημιώσεις σύμφωνα με τις διατάξεις </a:t>
            </a:r>
            <a:r>
              <a:rPr lang="el-GR" dirty="0" smtClean="0"/>
              <a:t>του </a:t>
            </a:r>
            <a:r>
              <a:rPr lang="el-GR" dirty="0"/>
              <a:t>παρόντος σε αλλοδαπά Γραφεία Διεθνούς Ασφαλίσεως για ατυχήματα που </a:t>
            </a:r>
            <a:r>
              <a:rPr lang="el-GR" dirty="0" smtClean="0"/>
              <a:t> συμβαίνουν </a:t>
            </a:r>
            <a:r>
              <a:rPr lang="el-GR" dirty="0"/>
              <a:t>εκτός Ελλάδος</a:t>
            </a:r>
            <a:r>
              <a:rPr lang="el-GR" dirty="0" smtClean="0"/>
              <a:t>.</a:t>
            </a:r>
            <a:endParaRPr lang="el-GR" dirty="0"/>
          </a:p>
          <a:p>
            <a:pPr marL="0" indent="0" algn="just">
              <a:buNone/>
            </a:pPr>
            <a:endParaRPr lang="el-GR" dirty="0"/>
          </a:p>
          <a:p>
            <a:pPr marL="0" indent="0" algn="just">
              <a:buNone/>
            </a:pPr>
            <a:r>
              <a:rPr lang="el-GR" dirty="0"/>
              <a:t> </a:t>
            </a:r>
          </a:p>
          <a:p>
            <a:pPr marL="0" indent="0" algn="just">
              <a:buNone/>
            </a:pPr>
            <a:r>
              <a:rPr lang="el-GR" dirty="0"/>
              <a:t>	</a:t>
            </a:r>
            <a:r>
              <a:rPr lang="el-GR" dirty="0" smtClean="0"/>
              <a:t>Σε </a:t>
            </a:r>
            <a:r>
              <a:rPr lang="el-GR" dirty="0"/>
              <a:t>περίπτωση διαφοράς μεταξύ του Επικουρικού Κεφαλαίου και </a:t>
            </a:r>
            <a:r>
              <a:rPr lang="el-GR" dirty="0" smtClean="0"/>
              <a:t>του ασφαλιστή </a:t>
            </a:r>
            <a:r>
              <a:rPr lang="el-GR" dirty="0"/>
              <a:t>αστικής ευθύνης για το ποιός πρέπει να αποζημιώσει το </a:t>
            </a:r>
            <a:r>
              <a:rPr lang="el-GR" dirty="0" smtClean="0"/>
              <a:t>θύμα για </a:t>
            </a:r>
            <a:r>
              <a:rPr lang="el-GR" dirty="0"/>
              <a:t>σωματικές βλάβες, που προκαλούνται από όχημα αγνώστων στοιχείων </a:t>
            </a:r>
            <a:r>
              <a:rPr lang="el-GR" dirty="0" smtClean="0"/>
              <a:t>ή για </a:t>
            </a:r>
            <a:r>
              <a:rPr lang="el-GR" dirty="0"/>
              <a:t>υλικές ζημιές και σωματικές βλάβες ανασφάλιστου οχήματος, </a:t>
            </a:r>
            <a:r>
              <a:rPr lang="el-GR" dirty="0" smtClean="0"/>
              <a:t>το Επικουρικό </a:t>
            </a:r>
            <a:r>
              <a:rPr lang="el-GR" dirty="0"/>
              <a:t>Κεφάλαιο υποχρεούται σε πρώτη φάση να αποζημιώσει το θύμα.</a:t>
            </a:r>
          </a:p>
          <a:p>
            <a:pPr algn="just"/>
            <a:r>
              <a:rPr lang="el-GR" dirty="0"/>
              <a:t>  Αν τελικά αποφασισθεί ότι ο ασφαλιστής αστικής ευθύνης θα έπρεπε </a:t>
            </a:r>
            <a:r>
              <a:rPr lang="el-GR" dirty="0" smtClean="0"/>
              <a:t>να έχει </a:t>
            </a:r>
            <a:r>
              <a:rPr lang="el-GR" dirty="0"/>
              <a:t>καταβάλει την αποζημίωση εξ ολοκλήρου ή εν μέρει, ο </a:t>
            </a:r>
            <a:r>
              <a:rPr lang="el-GR" dirty="0" smtClean="0"/>
              <a:t>ασφαλιστής αστικής </a:t>
            </a:r>
            <a:r>
              <a:rPr lang="el-GR" dirty="0"/>
              <a:t>ευθύνης θα επιστρέψει το οφειλόμενο ποσό σ</a:t>
            </a:r>
            <a:r>
              <a:rPr lang="el-GR" dirty="0" smtClean="0"/>
              <a:t>το Επικουρικό Κεφάλαιο </a:t>
            </a:r>
            <a:r>
              <a:rPr lang="el-GR" dirty="0"/>
              <a:t>που την κατέβαλε. (90/232/ΕΟΚ αριθ. 4</a:t>
            </a:r>
            <a:r>
              <a:rPr lang="el-GR" dirty="0" smtClean="0"/>
              <a:t>).</a:t>
            </a:r>
            <a:endParaRPr lang="el-GR" dirty="0"/>
          </a:p>
          <a:p>
            <a:pPr marL="0" indent="0" algn="just">
              <a:buNone/>
            </a:pPr>
            <a:endParaRPr lang="el-GR" dirty="0"/>
          </a:p>
          <a:p>
            <a:pPr algn="just"/>
            <a:endParaRPr lang="el-GR" dirty="0"/>
          </a:p>
        </p:txBody>
      </p:sp>
    </p:spTree>
    <p:extLst>
      <p:ext uri="{BB962C8B-B14F-4D97-AF65-F5344CB8AC3E}">
        <p14:creationId xmlns:p14="http://schemas.microsoft.com/office/powerpoint/2010/main" val="144809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404664"/>
            <a:ext cx="8496944" cy="5274912"/>
          </a:xfrm>
        </p:spPr>
        <p:txBody>
          <a:bodyPr>
            <a:normAutofit fontScale="47500" lnSpcReduction="20000"/>
          </a:bodyPr>
          <a:lstStyle/>
          <a:p>
            <a:pPr marL="0" indent="0" algn="just">
              <a:buNone/>
            </a:pPr>
            <a:r>
              <a:rPr lang="el-GR" dirty="0"/>
              <a:t> </a:t>
            </a:r>
            <a:r>
              <a:rPr lang="el-GR" dirty="0" smtClean="0"/>
              <a:t>   </a:t>
            </a:r>
          </a:p>
          <a:p>
            <a:pPr marL="0" indent="0" algn="just">
              <a:buNone/>
            </a:pPr>
            <a:r>
              <a:rPr lang="el-GR" sz="3300" dirty="0" smtClean="0"/>
              <a:t>	6</a:t>
            </a:r>
            <a:r>
              <a:rPr lang="el-GR" sz="3300" dirty="0"/>
              <a:t>. Οι αποζημιώσεις που καταβάλλει το Επικουρικό Κεφάλαιο </a:t>
            </a:r>
            <a:r>
              <a:rPr lang="el-GR" sz="3300" dirty="0" smtClean="0"/>
              <a:t>σε δικαιούχους </a:t>
            </a:r>
            <a:r>
              <a:rPr lang="el-GR" sz="3300" dirty="0"/>
              <a:t>ασφαλίσματος αστικής ευθύνης από την κυκλοφορία </a:t>
            </a:r>
            <a:r>
              <a:rPr lang="el-GR" sz="3300" dirty="0" smtClean="0"/>
              <a:t>αυτοκινήτων απαλλάσσονται </a:t>
            </a:r>
            <a:r>
              <a:rPr lang="el-GR" sz="3300" dirty="0"/>
              <a:t>τέλους χαρτοσήμου</a:t>
            </a:r>
            <a:r>
              <a:rPr lang="el-GR" sz="3300" dirty="0" smtClean="0"/>
              <a:t>.</a:t>
            </a:r>
          </a:p>
          <a:p>
            <a:pPr marL="0" indent="0" algn="just">
              <a:buNone/>
            </a:pPr>
            <a:r>
              <a:rPr lang="el-GR" sz="3300" dirty="0"/>
              <a:t> </a:t>
            </a:r>
          </a:p>
          <a:p>
            <a:pPr marL="0" indent="0" algn="just">
              <a:buNone/>
            </a:pPr>
            <a:r>
              <a:rPr lang="el-GR" sz="3300" dirty="0" smtClean="0"/>
              <a:t>	7. Το </a:t>
            </a:r>
            <a:r>
              <a:rPr lang="el-GR" sz="3300" dirty="0"/>
              <a:t>Επικουρικό Κεφάλαιο είναι υποχρεωμένο να καταβάλει τις αποζημιώσεις </a:t>
            </a:r>
            <a:r>
              <a:rPr lang="el-GR" sz="3300" dirty="0" smtClean="0"/>
              <a:t> που </a:t>
            </a:r>
            <a:r>
              <a:rPr lang="el-GR" sz="3300" dirty="0"/>
              <a:t>απαιτούνται από τους οργανισμούς αποζημίωσης των κρατών μελών, μέχρι του </a:t>
            </a:r>
            <a:r>
              <a:rPr lang="el-GR" sz="3300" dirty="0" smtClean="0"/>
              <a:t> ποσού </a:t>
            </a:r>
            <a:r>
              <a:rPr lang="el-GR" sz="3300" dirty="0"/>
              <a:t>που έχει καταβληθεί σε μόνιμους κατοίκους των κρατών αυτών λόγω ζημιών </a:t>
            </a:r>
            <a:r>
              <a:rPr lang="el-GR" sz="3300" dirty="0" smtClean="0"/>
              <a:t>που </a:t>
            </a:r>
            <a:r>
              <a:rPr lang="el-GR" sz="3300" dirty="0"/>
              <a:t>προκλήθηκαν:</a:t>
            </a:r>
          </a:p>
          <a:p>
            <a:pPr marL="0" indent="0" algn="just">
              <a:buNone/>
            </a:pPr>
            <a:r>
              <a:rPr lang="el-GR" sz="3300" dirty="0"/>
              <a:t> </a:t>
            </a:r>
          </a:p>
          <a:p>
            <a:pPr marL="0" indent="0" algn="just">
              <a:buNone/>
            </a:pPr>
            <a:r>
              <a:rPr lang="el-GR" sz="3300" dirty="0" smtClean="0"/>
              <a:t>	 </a:t>
            </a:r>
            <a:r>
              <a:rPr lang="el-GR" sz="3300" dirty="0"/>
              <a:t>α) από αυτοκίνητα που έχουν ως τόπο συνήθους στάθμευσης την Ελλάδα και </a:t>
            </a:r>
            <a:r>
              <a:rPr lang="el-GR" sz="3300" dirty="0" smtClean="0"/>
              <a:t> είναι </a:t>
            </a:r>
            <a:r>
              <a:rPr lang="el-GR" sz="3300" dirty="0"/>
              <a:t>ανασφάλιστα,</a:t>
            </a:r>
          </a:p>
          <a:p>
            <a:pPr marL="0" indent="0" algn="just">
              <a:buNone/>
            </a:pPr>
            <a:r>
              <a:rPr lang="el-GR" sz="3300" dirty="0"/>
              <a:t> </a:t>
            </a:r>
          </a:p>
          <a:p>
            <a:pPr marL="0" indent="0" algn="just">
              <a:buNone/>
            </a:pPr>
            <a:r>
              <a:rPr lang="el-GR" sz="3300" dirty="0" smtClean="0"/>
              <a:t>	 </a:t>
            </a:r>
            <a:r>
              <a:rPr lang="el-GR" sz="3300" dirty="0"/>
              <a:t>β) από αυτοκίνητα αγνώστων στοιχείων και τα ατυχήματα έχουν συμβεί στην </a:t>
            </a:r>
            <a:r>
              <a:rPr lang="el-GR" sz="3300" dirty="0" smtClean="0"/>
              <a:t> Ελλάδα,</a:t>
            </a:r>
          </a:p>
          <a:p>
            <a:pPr marL="0" indent="0" algn="just">
              <a:buNone/>
            </a:pPr>
            <a:r>
              <a:rPr lang="el-GR" sz="3300" dirty="0"/>
              <a:t> </a:t>
            </a:r>
          </a:p>
          <a:p>
            <a:pPr marL="0" indent="0" algn="just">
              <a:buNone/>
            </a:pPr>
            <a:r>
              <a:rPr lang="el-GR" sz="3300" dirty="0" smtClean="0"/>
              <a:t>	 </a:t>
            </a:r>
            <a:r>
              <a:rPr lang="el-GR" sz="3300" dirty="0"/>
              <a:t>γ) από ανασφάλιστα οχήματα τρίτων χωρών, των οποίων τα εθνικά Γραφεία </a:t>
            </a:r>
            <a:r>
              <a:rPr lang="el-GR" sz="3300" dirty="0" smtClean="0"/>
              <a:t>Διεθνούς </a:t>
            </a:r>
            <a:r>
              <a:rPr lang="el-GR" sz="3300" dirty="0"/>
              <a:t>Ασφάλισης έχουν προσχωρήσει στο σύστημα πράσινης κάρτας και για </a:t>
            </a:r>
            <a:r>
              <a:rPr lang="el-GR" sz="3300" dirty="0" smtClean="0"/>
              <a:t>ατυχήματα </a:t>
            </a:r>
            <a:r>
              <a:rPr lang="el-GR" sz="3300" dirty="0"/>
              <a:t>που έχουν συμβεί στην Ελλάδα.</a:t>
            </a:r>
          </a:p>
          <a:p>
            <a:pPr marL="0" indent="0" algn="just">
              <a:buNone/>
            </a:pPr>
            <a:r>
              <a:rPr lang="el-GR" sz="3300" dirty="0"/>
              <a:t> </a:t>
            </a:r>
            <a:r>
              <a:rPr lang="el-GR" sz="3300" dirty="0" smtClean="0"/>
              <a:t>	</a:t>
            </a:r>
          </a:p>
          <a:p>
            <a:pPr marL="0" indent="0" algn="just">
              <a:buNone/>
            </a:pPr>
            <a:r>
              <a:rPr lang="el-GR" sz="3300" dirty="0"/>
              <a:t>	</a:t>
            </a:r>
            <a:r>
              <a:rPr lang="el-GR" sz="3300" dirty="0" smtClean="0"/>
              <a:t>Το </a:t>
            </a:r>
            <a:r>
              <a:rPr lang="el-GR" sz="3300" dirty="0"/>
              <a:t>Επικουρικό Κεφάλαιο με την καταβολή των ανωτέρω αποζημιώσεων </a:t>
            </a:r>
            <a:r>
              <a:rPr lang="el-GR" sz="3300" dirty="0" smtClean="0"/>
              <a:t> υποκαθίσταται </a:t>
            </a:r>
            <a:r>
              <a:rPr lang="el-GR" sz="3300" dirty="0"/>
              <a:t>κατ` αναλογία σύμφωνα με την παρ. 4 του παρόντος άρθρου</a:t>
            </a:r>
            <a:r>
              <a:rPr lang="el-GR" sz="3300" dirty="0" smtClean="0"/>
              <a:t>.</a:t>
            </a:r>
            <a:r>
              <a:rPr lang="el-GR" sz="3300" dirty="0"/>
              <a:t> </a:t>
            </a:r>
          </a:p>
          <a:p>
            <a:endParaRPr lang="el-GR" sz="3300" dirty="0"/>
          </a:p>
        </p:txBody>
      </p:sp>
    </p:spTree>
    <p:extLst>
      <p:ext uri="{BB962C8B-B14F-4D97-AF65-F5344CB8AC3E}">
        <p14:creationId xmlns:p14="http://schemas.microsoft.com/office/powerpoint/2010/main" val="2902110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980728"/>
            <a:ext cx="8183880" cy="4187952"/>
          </a:xfrm>
        </p:spPr>
        <p:txBody>
          <a:bodyPr>
            <a:normAutofit fontScale="85000" lnSpcReduction="20000"/>
          </a:bodyPr>
          <a:lstStyle/>
          <a:p>
            <a:pPr marL="0" indent="0" algn="just">
              <a:buNone/>
            </a:pPr>
            <a:r>
              <a:rPr lang="el-GR" dirty="0"/>
              <a:t> </a:t>
            </a:r>
            <a:r>
              <a:rPr lang="el-GR" dirty="0" smtClean="0"/>
              <a:t>8</a:t>
            </a:r>
            <a:r>
              <a:rPr lang="el-GR" dirty="0"/>
              <a:t>. Η αγωγή κατά του Επικουρικού Κεφαλαίου είναι παραδεκτή, μόνον αν ο ενάγων έχει υποβάλει </a:t>
            </a:r>
            <a:r>
              <a:rPr lang="el-GR" dirty="0" smtClean="0"/>
              <a:t>προ </a:t>
            </a:r>
            <a:r>
              <a:rPr lang="el-GR" dirty="0"/>
              <a:t>της άσκησης της στο Επικουρικό Κεφάλαιο έγγραφη αίτηση αποζημίωσης, με συνημμένα τα </a:t>
            </a:r>
            <a:r>
              <a:rPr lang="el-GR" dirty="0" smtClean="0"/>
              <a:t>έγγραφα </a:t>
            </a:r>
            <a:r>
              <a:rPr lang="el-GR" dirty="0"/>
              <a:t>που αποδεικνύουν την απαίτηση του. Το Επικουρικό Κεφάλαιο είναι υποχρεωμένο να </a:t>
            </a:r>
            <a:r>
              <a:rPr lang="el-GR" dirty="0" smtClean="0"/>
              <a:t>απαντήσει </a:t>
            </a:r>
            <a:r>
              <a:rPr lang="el-GR" dirty="0"/>
              <a:t>αιτιολογημένα στην αίτηση εντός τριών μηνών από την υποβολή της, σύμφωνα με </a:t>
            </a:r>
            <a:r>
              <a:rPr lang="el-GR" dirty="0" smtClean="0"/>
              <a:t>την παράγραφο </a:t>
            </a:r>
            <a:r>
              <a:rPr lang="el-GR" dirty="0"/>
              <a:t>6 του άρθρου 6 του νόμου αυτού. Μετά τη λήψη της απάντησης του Επικουρικού </a:t>
            </a:r>
            <a:r>
              <a:rPr lang="el-GR" dirty="0" smtClean="0"/>
              <a:t>Κεφαλαίου </a:t>
            </a:r>
            <a:r>
              <a:rPr lang="el-GR" dirty="0"/>
              <a:t>ή την άπρακτη παρέλευση της ως άνω προθεσμίας, ο παθών δύναται να ασκήσει αγωγή </a:t>
            </a:r>
            <a:r>
              <a:rPr lang="el-GR" dirty="0" smtClean="0"/>
              <a:t>κατά </a:t>
            </a:r>
            <a:r>
              <a:rPr lang="el-GR" dirty="0"/>
              <a:t>του Επικουρικού Κεφαλαίου</a:t>
            </a:r>
            <a:r>
              <a:rPr lang="el-GR" dirty="0" smtClean="0"/>
              <a:t>.</a:t>
            </a:r>
            <a:r>
              <a:rPr lang="el-GR" dirty="0"/>
              <a:t> </a:t>
            </a:r>
          </a:p>
          <a:p>
            <a:pPr algn="just"/>
            <a:endParaRPr lang="el-GR" dirty="0"/>
          </a:p>
        </p:txBody>
      </p:sp>
    </p:spTree>
    <p:extLst>
      <p:ext uri="{BB962C8B-B14F-4D97-AF65-F5344CB8AC3E}">
        <p14:creationId xmlns:p14="http://schemas.microsoft.com/office/powerpoint/2010/main" val="3973758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980728"/>
            <a:ext cx="8255888" cy="4475984"/>
          </a:xfrm>
        </p:spPr>
        <p:txBody>
          <a:bodyPr>
            <a:normAutofit fontScale="62500" lnSpcReduction="20000"/>
          </a:bodyPr>
          <a:lstStyle/>
          <a:p>
            <a:pPr marL="0" indent="0" algn="just">
              <a:buNone/>
            </a:pPr>
            <a:r>
              <a:rPr lang="el-GR" dirty="0"/>
              <a:t> 4. </a:t>
            </a:r>
            <a:r>
              <a:rPr lang="el-GR" dirty="0" smtClean="0"/>
              <a:t> Το  </a:t>
            </a:r>
            <a:r>
              <a:rPr lang="el-GR" dirty="0"/>
              <a:t>Επικουρικό  Κεφάλαιο  με  την  καταβολή  της  </a:t>
            </a:r>
            <a:r>
              <a:rPr lang="el-GR" dirty="0" smtClean="0"/>
              <a:t>αποζημίωσης, υποκαθίσταται  σε  όλα  τα  </a:t>
            </a:r>
            <a:r>
              <a:rPr lang="el-GR" dirty="0" err="1" smtClean="0"/>
              <a:t>εξ`αιτίας</a:t>
            </a:r>
            <a:r>
              <a:rPr lang="el-GR" dirty="0" smtClean="0"/>
              <a:t>  του  ατυχήματος  δικαιώματα  του  προσώπου  </a:t>
            </a:r>
            <a:r>
              <a:rPr lang="el-GR" dirty="0"/>
              <a:t>που  ζημιώθηκε,  έναντι  του  υπόχρεου  προς αποζημίωση ή του </a:t>
            </a:r>
            <a:r>
              <a:rPr lang="el-GR" dirty="0" smtClean="0"/>
              <a:t> ασφαλιστή </a:t>
            </a:r>
            <a:r>
              <a:rPr lang="el-GR" dirty="0"/>
              <a:t>αυτού</a:t>
            </a:r>
            <a:r>
              <a:rPr lang="el-GR" dirty="0" smtClean="0"/>
              <a:t>.</a:t>
            </a:r>
          </a:p>
          <a:p>
            <a:pPr marL="0" indent="0" algn="just">
              <a:buNone/>
            </a:pPr>
            <a:endParaRPr lang="el-GR" dirty="0" smtClean="0"/>
          </a:p>
          <a:p>
            <a:pPr marL="0" indent="0" algn="just">
              <a:buNone/>
            </a:pPr>
            <a:r>
              <a:rPr lang="el-GR" dirty="0" smtClean="0"/>
              <a:t> Κατ’ εξαίρεση </a:t>
            </a:r>
            <a:r>
              <a:rPr lang="el-GR" dirty="0"/>
              <a:t>στην περίπτωση δ`  της  παραγράφου  1  το </a:t>
            </a:r>
            <a:r>
              <a:rPr lang="el-GR" dirty="0" smtClean="0"/>
              <a:t> Επικουρικό  </a:t>
            </a:r>
            <a:r>
              <a:rPr lang="el-GR" dirty="0"/>
              <a:t>Κεφάλαιο  δεν  υποκαθίσταται  στα  </a:t>
            </a:r>
            <a:r>
              <a:rPr lang="el-GR" dirty="0" err="1"/>
              <a:t>εξ`αιτίας</a:t>
            </a:r>
            <a:r>
              <a:rPr lang="el-GR" dirty="0"/>
              <a:t> του ατυχήματος </a:t>
            </a:r>
            <a:r>
              <a:rPr lang="el-GR" dirty="0" smtClean="0"/>
              <a:t> δικαιώματα  </a:t>
            </a:r>
            <a:r>
              <a:rPr lang="el-GR" dirty="0"/>
              <a:t>του  προσώπου  που  ζημιώθηκε  έναντι  του   </a:t>
            </a:r>
            <a:r>
              <a:rPr lang="el-GR" dirty="0" err="1"/>
              <a:t>υποχρέου</a:t>
            </a:r>
            <a:r>
              <a:rPr lang="el-GR" dirty="0"/>
              <a:t>   για </a:t>
            </a:r>
            <a:r>
              <a:rPr lang="el-GR" dirty="0" smtClean="0"/>
              <a:t>αποζημίωση</a:t>
            </a:r>
            <a:r>
              <a:rPr lang="el-GR" dirty="0"/>
              <a:t>,  υποκαθίσταται  όμως  στο κατά το άρθρο 10 του Ν.Δ. 400/70, </a:t>
            </a:r>
            <a:r>
              <a:rPr lang="el-GR" dirty="0" smtClean="0"/>
              <a:t> "</a:t>
            </a:r>
            <a:r>
              <a:rPr lang="el-GR" dirty="0"/>
              <a:t>περί  ιδιωτικής  επιχείρησης  ασφάλισης"   (ΦΕΚ   10)   προνόμιο   του </a:t>
            </a:r>
            <a:r>
              <a:rPr lang="el-GR" dirty="0" smtClean="0"/>
              <a:t>ασφαλισμένου.   </a:t>
            </a:r>
            <a:r>
              <a:rPr lang="el-GR" dirty="0" smtClean="0">
                <a:solidFill>
                  <a:srgbClr val="FF0000"/>
                </a:solidFill>
              </a:rPr>
              <a:t>ΠΡΟΣΟΧΗ τροποποίηση σχετικών διατάξεων με την κατάργηση του Ν. 4364/2016.</a:t>
            </a:r>
            <a:endParaRPr lang="el-GR" dirty="0">
              <a:solidFill>
                <a:srgbClr val="FF0000"/>
              </a:solidFill>
            </a:endParaRPr>
          </a:p>
          <a:p>
            <a:pPr marL="0" indent="0" algn="just">
              <a:buNone/>
            </a:pPr>
            <a:r>
              <a:rPr lang="el-GR" dirty="0"/>
              <a:t> </a:t>
            </a:r>
          </a:p>
          <a:p>
            <a:pPr marL="0" indent="0" algn="just">
              <a:buNone/>
            </a:pPr>
            <a:r>
              <a:rPr lang="el-GR" dirty="0"/>
              <a:t> </a:t>
            </a:r>
            <a:r>
              <a:rPr lang="el-GR" dirty="0" smtClean="0"/>
              <a:t>5.Η </a:t>
            </a:r>
            <a:r>
              <a:rPr lang="el-GR" dirty="0"/>
              <a:t>Αποζημίωση του Επικουρικού Κεφαλαίου περιορίζεται στην συμπλήρωση </a:t>
            </a:r>
            <a:r>
              <a:rPr lang="el-GR" dirty="0" smtClean="0"/>
              <a:t>  </a:t>
            </a:r>
            <a:r>
              <a:rPr lang="el-GR" dirty="0"/>
              <a:t>του  ποσού  που  υποχρεούται  να  καταβάλει ασφαλιστικό Ταμείο ή άλλος </a:t>
            </a:r>
            <a:r>
              <a:rPr lang="el-GR" dirty="0" smtClean="0"/>
              <a:t> Οργανισμός </a:t>
            </a:r>
            <a:r>
              <a:rPr lang="el-GR" dirty="0"/>
              <a:t>κοινωνικής ασφάλισης για την  αυτή  αιτία  στο  </a:t>
            </a:r>
            <a:r>
              <a:rPr lang="el-GR" dirty="0" smtClean="0"/>
              <a:t>ζημιωθέντα</a:t>
            </a:r>
            <a:r>
              <a:rPr lang="el-GR" dirty="0"/>
              <a:t> </a:t>
            </a:r>
            <a:r>
              <a:rPr lang="el-GR" dirty="0" smtClean="0"/>
              <a:t>(84/5/ΕΟΚ </a:t>
            </a:r>
            <a:r>
              <a:rPr lang="el-GR" dirty="0"/>
              <a:t>άρθρο 1 παρ. 4 </a:t>
            </a:r>
            <a:r>
              <a:rPr lang="el-GR" dirty="0" err="1"/>
              <a:t>εδ</a:t>
            </a:r>
            <a:r>
              <a:rPr lang="el-GR" dirty="0"/>
              <a:t>. α</a:t>
            </a:r>
            <a:r>
              <a:rPr lang="el-GR" dirty="0" smtClean="0"/>
              <a:t>`).</a:t>
            </a:r>
            <a:endParaRPr lang="el-GR" dirty="0"/>
          </a:p>
        </p:txBody>
      </p:sp>
    </p:spTree>
    <p:extLst>
      <p:ext uri="{BB962C8B-B14F-4D97-AF65-F5344CB8AC3E}">
        <p14:creationId xmlns:p14="http://schemas.microsoft.com/office/powerpoint/2010/main" val="2032886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029520" cy="4986880"/>
          </a:xfrm>
        </p:spPr>
        <p:txBody>
          <a:bodyPr>
            <a:normAutofit fontScale="70000" lnSpcReduction="20000"/>
          </a:bodyPr>
          <a:lstStyle/>
          <a:p>
            <a:endParaRPr lang="el-GR" dirty="0" smtClean="0"/>
          </a:p>
          <a:p>
            <a:endParaRPr lang="el-GR" dirty="0" smtClean="0"/>
          </a:p>
          <a:p>
            <a:pPr algn="just"/>
            <a:r>
              <a:rPr lang="el-GR" dirty="0" smtClean="0"/>
              <a:t>Οι </a:t>
            </a:r>
            <a:r>
              <a:rPr lang="el-GR" dirty="0"/>
              <a:t>δικαιούχοι αποζημίωσης δύναται να διεκδικήσουν το υπόλοιπο ποσόν της ζημίας από την κοινή </a:t>
            </a:r>
            <a:r>
              <a:rPr lang="el-GR" dirty="0" smtClean="0"/>
              <a:t>εκκαθάριση</a:t>
            </a:r>
            <a:r>
              <a:rPr lang="el-GR" dirty="0"/>
              <a:t>.</a:t>
            </a:r>
          </a:p>
          <a:p>
            <a:pPr marL="0" indent="0" algn="just">
              <a:buNone/>
            </a:pPr>
            <a:r>
              <a:rPr lang="el-GR" dirty="0"/>
              <a:t> </a:t>
            </a:r>
          </a:p>
          <a:p>
            <a:pPr algn="just"/>
            <a:r>
              <a:rPr lang="el-GR" dirty="0">
                <a:solidFill>
                  <a:srgbClr val="C00000"/>
                </a:solidFill>
              </a:rPr>
              <a:t> Οι τόκοι που στις περιπτώσεις της προηγούμενης παραγράφου του παρόντος άρθρου υποχρεούται </a:t>
            </a:r>
            <a:r>
              <a:rPr lang="el-GR" dirty="0" smtClean="0">
                <a:solidFill>
                  <a:srgbClr val="C00000"/>
                </a:solidFill>
              </a:rPr>
              <a:t>να </a:t>
            </a:r>
            <a:r>
              <a:rPr lang="el-GR" dirty="0">
                <a:solidFill>
                  <a:srgbClr val="C00000"/>
                </a:solidFill>
              </a:rPr>
              <a:t>καταβάλει το Επικουρικό Κεφάλαιο υπολογίζονται σε κάθε περίπτωση με επιτόκιο έξι τοις εκατό </a:t>
            </a:r>
            <a:r>
              <a:rPr lang="el-GR" dirty="0" smtClean="0">
                <a:solidFill>
                  <a:srgbClr val="C00000"/>
                </a:solidFill>
              </a:rPr>
              <a:t>(</a:t>
            </a:r>
            <a:r>
              <a:rPr lang="el-GR" dirty="0">
                <a:solidFill>
                  <a:srgbClr val="C00000"/>
                </a:solidFill>
              </a:rPr>
              <a:t>6%) ετησίως.</a:t>
            </a:r>
          </a:p>
          <a:p>
            <a:pPr marL="0" indent="0" algn="just">
              <a:buNone/>
            </a:pPr>
            <a:r>
              <a:rPr lang="el-GR" dirty="0">
                <a:solidFill>
                  <a:srgbClr val="C00000"/>
                </a:solidFill>
              </a:rPr>
              <a:t> </a:t>
            </a:r>
          </a:p>
          <a:p>
            <a:pPr algn="just"/>
            <a:r>
              <a:rPr lang="el-GR" dirty="0">
                <a:solidFill>
                  <a:srgbClr val="C00000"/>
                </a:solidFill>
              </a:rPr>
              <a:t> Με απόφαση του Υπουργού Οικονομικών που εκδίδεται μετά από εισήγηση της Τράπεζας της </a:t>
            </a:r>
            <a:r>
              <a:rPr lang="el-GR" dirty="0" smtClean="0">
                <a:solidFill>
                  <a:srgbClr val="C00000"/>
                </a:solidFill>
              </a:rPr>
              <a:t>Ελλάδος</a:t>
            </a:r>
            <a:r>
              <a:rPr lang="el-GR" dirty="0">
                <a:solidFill>
                  <a:srgbClr val="C00000"/>
                </a:solidFill>
              </a:rPr>
              <a:t>, μπορεί να μεταβάλλεται το εν λόγω ποσοστό.</a:t>
            </a:r>
          </a:p>
          <a:p>
            <a:pPr marL="0" indent="0" algn="just">
              <a:buNone/>
            </a:pPr>
            <a:r>
              <a:rPr lang="el-GR" dirty="0"/>
              <a:t> </a:t>
            </a:r>
          </a:p>
          <a:p>
            <a:pPr algn="just"/>
            <a:r>
              <a:rPr lang="el-GR" dirty="0"/>
              <a:t> Οι αξιώσεις αποζημίωσης κατά του Επικουρικού </a:t>
            </a:r>
            <a:r>
              <a:rPr lang="el-GR" dirty="0" smtClean="0"/>
              <a:t>Κεφαλαίου υπόκεινται </a:t>
            </a:r>
            <a:r>
              <a:rPr lang="el-GR" dirty="0"/>
              <a:t>στην παραγραφή της </a:t>
            </a:r>
            <a:r>
              <a:rPr lang="el-GR" dirty="0" smtClean="0"/>
              <a:t>παραγράφου </a:t>
            </a:r>
            <a:r>
              <a:rPr lang="el-GR" dirty="0"/>
              <a:t>2 του άρθρου 10</a:t>
            </a:r>
            <a:r>
              <a:rPr lang="el-GR" dirty="0" smtClean="0"/>
              <a:t>.</a:t>
            </a:r>
            <a:endParaRPr lang="el-GR" dirty="0"/>
          </a:p>
        </p:txBody>
      </p:sp>
    </p:spTree>
    <p:extLst>
      <p:ext uri="{BB962C8B-B14F-4D97-AF65-F5344CB8AC3E}">
        <p14:creationId xmlns:p14="http://schemas.microsoft.com/office/powerpoint/2010/main" val="470505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73536" cy="5418928"/>
          </a:xfrm>
        </p:spPr>
        <p:txBody>
          <a:bodyPr>
            <a:normAutofit fontScale="77500" lnSpcReduction="20000"/>
          </a:bodyPr>
          <a:lstStyle/>
          <a:p>
            <a:pPr algn="just"/>
            <a:r>
              <a:rPr lang="el-GR" b="1" dirty="0" smtClean="0"/>
              <a:t>Νέες ρυθμίσεις με </a:t>
            </a:r>
            <a:r>
              <a:rPr lang="el-GR" b="1" dirty="0"/>
              <a:t>το Ν. </a:t>
            </a:r>
            <a:r>
              <a:rPr lang="el-GR" b="1" dirty="0" smtClean="0"/>
              <a:t>4364/2016,</a:t>
            </a:r>
            <a:r>
              <a:rPr lang="el-GR" dirty="0" smtClean="0"/>
              <a:t>περί </a:t>
            </a:r>
            <a:r>
              <a:rPr lang="el-GR" dirty="0"/>
              <a:t>μεταφοράς στο εσωτερικό δίκαιο της Οδηγίας 2009/138/ΕΚ (</a:t>
            </a:r>
            <a:r>
              <a:rPr lang="en-US" dirty="0"/>
              <a:t>Solvency II</a:t>
            </a:r>
            <a:r>
              <a:rPr lang="el-GR" dirty="0"/>
              <a:t>)</a:t>
            </a:r>
            <a:r>
              <a:rPr lang="el-GR" b="1" dirty="0" smtClean="0"/>
              <a:t>.</a:t>
            </a:r>
          </a:p>
          <a:p>
            <a:pPr marL="0" indent="0" algn="just">
              <a:buNone/>
            </a:pPr>
            <a:endParaRPr lang="el-GR" b="1" dirty="0" smtClean="0"/>
          </a:p>
          <a:p>
            <a:pPr algn="just"/>
            <a:r>
              <a:rPr lang="el-GR" dirty="0" smtClean="0"/>
              <a:t> Άρθρο 242 §3</a:t>
            </a:r>
            <a:r>
              <a:rPr lang="el-GR" dirty="0"/>
              <a:t>. Ο ασφαλιστικός εκκαθαριστής γνωστοποιεί στο Επικουρικό Κεφάλαιο την αναλυτική κατάσταση με τις βεβαιωμένες απαιτήσεις από ασφαλίσεις αστικής ευθύνης αυτοκινήτων, καθώς και κάθε </a:t>
            </a:r>
            <a:r>
              <a:rPr lang="el-GR" dirty="0" err="1"/>
              <a:t>επικαιροποίηση</a:t>
            </a:r>
            <a:r>
              <a:rPr lang="el-GR" dirty="0"/>
              <a:t> αυτής. Το Επικουρικό Κεφάλαιο καταβάλει αποζημίωση σε κάθε δικαιούχο με βάση την κατάσταση του </a:t>
            </a:r>
            <a:r>
              <a:rPr lang="el-GR" dirty="0" smtClean="0"/>
              <a:t>προηγουμένου </a:t>
            </a:r>
            <a:r>
              <a:rPr lang="el-GR" dirty="0"/>
              <a:t>εδαφίου και σύμφωνα με τα προβλεπόμενα στο </a:t>
            </a:r>
            <a:r>
              <a:rPr lang="el-GR" dirty="0" smtClean="0"/>
              <a:t>ν.δ.489/1976. </a:t>
            </a:r>
            <a:r>
              <a:rPr lang="el-GR" dirty="0"/>
              <a:t>Στην περίπτωση αυτή, το Επικουρικό Κεφάλαιο δεν υποκαθίσταται στα εξ’ αιτίας του ατυχήματος </a:t>
            </a:r>
            <a:r>
              <a:rPr lang="el-GR" dirty="0" smtClean="0"/>
              <a:t>δικαιώματα </a:t>
            </a:r>
            <a:r>
              <a:rPr lang="el-GR" dirty="0"/>
              <a:t>του προσώπου που ζημιώθηκε έναντι του </a:t>
            </a:r>
            <a:r>
              <a:rPr lang="el-GR" dirty="0" err="1"/>
              <a:t>υποχρέου</a:t>
            </a:r>
            <a:r>
              <a:rPr lang="el-GR" dirty="0"/>
              <a:t> για αποζημίωση, υποκαθίσταται όμως, μέχρι του ποσού της αποζημίωσης που κατέβαλε, στο κατ’ άρθρο 240 του παρόντος προνόμιο των απαιτήσεων από </a:t>
            </a:r>
            <a:r>
              <a:rPr lang="el-GR" dirty="0" smtClean="0"/>
              <a:t>ασφάλιση.</a:t>
            </a:r>
            <a:endParaRPr lang="el-GR" dirty="0"/>
          </a:p>
        </p:txBody>
      </p:sp>
    </p:spTree>
    <p:extLst>
      <p:ext uri="{BB962C8B-B14F-4D97-AF65-F5344CB8AC3E}">
        <p14:creationId xmlns:p14="http://schemas.microsoft.com/office/powerpoint/2010/main" val="79134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208912" cy="5400600"/>
          </a:xfrm>
        </p:spPr>
        <p:txBody>
          <a:bodyPr>
            <a:normAutofit fontScale="62500" lnSpcReduction="20000"/>
          </a:bodyPr>
          <a:lstStyle/>
          <a:p>
            <a:pPr algn="just"/>
            <a:r>
              <a:rPr lang="el-GR" dirty="0" smtClean="0"/>
              <a:t>Άρθρο 248 §7</a:t>
            </a:r>
            <a:r>
              <a:rPr lang="el-GR" dirty="0"/>
              <a:t>. </a:t>
            </a:r>
            <a:r>
              <a:rPr lang="el-GR" dirty="0" smtClean="0"/>
              <a:t>Ν 4364/2016</a:t>
            </a:r>
          </a:p>
          <a:p>
            <a:pPr algn="just"/>
            <a:endParaRPr lang="el-GR" dirty="0"/>
          </a:p>
          <a:p>
            <a:pPr algn="just"/>
            <a:r>
              <a:rPr lang="el-GR" dirty="0" smtClean="0"/>
              <a:t>Επί </a:t>
            </a:r>
            <a:r>
              <a:rPr lang="el-GR" dirty="0"/>
              <a:t>της περιουσίας της υπό ασφαλιστική </a:t>
            </a:r>
            <a:r>
              <a:rPr lang="el-GR" dirty="0" smtClean="0"/>
              <a:t>εκκαθάριση </a:t>
            </a:r>
            <a:r>
              <a:rPr lang="el-GR" dirty="0"/>
              <a:t>επιχείρησης ακολουθείται η εξής σειρά προνομίων: α) έξοδα εκκαθάρισης και αμοιβές ασφαλιστικού </a:t>
            </a:r>
            <a:r>
              <a:rPr lang="el-GR" dirty="0" smtClean="0"/>
              <a:t>εκκαθαριστή</a:t>
            </a:r>
            <a:r>
              <a:rPr lang="el-GR" dirty="0"/>
              <a:t>, εφόσον δεν υπερβαίνουν το 10% της </a:t>
            </a:r>
            <a:r>
              <a:rPr lang="el-GR" dirty="0" smtClean="0"/>
              <a:t>συνολικής </a:t>
            </a:r>
            <a:r>
              <a:rPr lang="el-GR" dirty="0"/>
              <a:t>περιουσίας της επιχείρησης. Κατά παρέκκλιση του προηγούμενου εδαφίου, με απόφαση της Εποπτικής Αρχής, κατόπιν σχετικής εισήγησης είτε του Εγγυητικού Κεφαλαίου είτε του Επικουρικού Κεφαλαίου είτε και των δύο, κατά περίπτωση, το ποσοστό αυτό δύναται να αναπροσαρμόζεται. Οι ασφαλιστικές εκκαθαρίσεις για τις οποίες το άθροισμα των εξόδων εκκαθάρισης και των αμοιβών των οργάνων εκκαθάρισης μέχρι την 31.12.2015, ισούται ή έχει υπερβεί, σωρευτικά, ποσοστό 10% της συνολικής περιουσίας της επιχείρησης όπως προκύπτει από τον ελεγμένο από νόμιμο ελεγκτή ισολογισμό έναρξης </a:t>
            </a:r>
            <a:r>
              <a:rPr lang="el-GR" dirty="0" smtClean="0"/>
              <a:t>αυτής </a:t>
            </a:r>
            <a:r>
              <a:rPr lang="el-GR" dirty="0"/>
              <a:t>της επιχείρησης, υποχρεούνται να υποβάλλουν στην Εποπτική Αρχή αίτημα αναπροσαρμογής του ανωτέρω ποσοστού συνοδευόμενο από τα κατάλληλα στοιχεία και δικαιολογητικά. Η Εποπτική Αρχή λαμβάνει </a:t>
            </a:r>
            <a:r>
              <a:rPr lang="el-GR" dirty="0" smtClean="0"/>
              <a:t>απόφαση </a:t>
            </a:r>
            <a:r>
              <a:rPr lang="el-GR" dirty="0"/>
              <a:t>αναπροσαρμογής του ανωτέρω ποσοστού κατόπιν γνώμης είτε του Επικουρικού Κεφαλαίου είτε του </a:t>
            </a:r>
            <a:r>
              <a:rPr lang="el-GR" dirty="0" smtClean="0"/>
              <a:t>Εγγυητικού </a:t>
            </a:r>
            <a:r>
              <a:rPr lang="el-GR" dirty="0"/>
              <a:t>Κεφαλαίου, είτε και των δύο, κατά περίπτωση. </a:t>
            </a:r>
          </a:p>
        </p:txBody>
      </p:sp>
    </p:spTree>
    <p:extLst>
      <p:ext uri="{BB962C8B-B14F-4D97-AF65-F5344CB8AC3E}">
        <p14:creationId xmlns:p14="http://schemas.microsoft.com/office/powerpoint/2010/main" val="241247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5536" y="836712"/>
            <a:ext cx="8136904" cy="2448272"/>
          </a:xfrm>
        </p:spPr>
        <p:txBody>
          <a:bodyPr>
            <a:normAutofit fontScale="90000"/>
          </a:bodyPr>
          <a:lstStyle/>
          <a:p>
            <a:r>
              <a:rPr lang="el-GR" b="1" i="1" dirty="0" smtClean="0"/>
              <a:t>Οι τελευταίες νομολογιακές εξελίξεις στο ζήτημα του Επικουρικού Κεφαλαίου</a:t>
            </a:r>
            <a:endParaRPr lang="el-GR" b="1" i="1" dirty="0"/>
          </a:p>
        </p:txBody>
      </p:sp>
      <p:sp>
        <p:nvSpPr>
          <p:cNvPr id="3" name="AutoShape 2" descr="Αποτέλεσμα εικόνας για επικουρικό κεφάλαιο"/>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Αποτέλεσμα εικόνας για επικουρικό κεφάλαι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6" descr="Αποτέλεσμα εικόνας για επικουρικό κεφάλαιο"/>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14908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789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029520" cy="5562944"/>
          </a:xfrm>
        </p:spPr>
        <p:txBody>
          <a:bodyPr>
            <a:noAutofit/>
          </a:bodyPr>
          <a:lstStyle/>
          <a:p>
            <a:pPr algn="just"/>
            <a:r>
              <a:rPr lang="el-GR" sz="1800" dirty="0" smtClean="0"/>
              <a:t>Άρθρο 248 § 9</a:t>
            </a:r>
            <a:r>
              <a:rPr lang="el-GR" sz="1800" dirty="0"/>
              <a:t>. Το Επικουρικό Κεφάλαιο υπεισέρχεται αυτοδικαίως στις υποχρεώσεις και στα δικαιώματα της υπό </a:t>
            </a:r>
            <a:r>
              <a:rPr lang="el-GR" sz="1800" dirty="0" smtClean="0"/>
              <a:t>ασφαλιστικής </a:t>
            </a:r>
            <a:r>
              <a:rPr lang="el-GR" sz="1800" dirty="0"/>
              <a:t>εκκαθάρισης ασφαλιστικής επιχείρησης, </a:t>
            </a:r>
            <a:r>
              <a:rPr lang="el-GR" sz="1800" dirty="0" smtClean="0"/>
              <a:t>διαχειρίζεται </a:t>
            </a:r>
            <a:r>
              <a:rPr lang="el-GR" sz="1800" dirty="0"/>
              <a:t>από κοινού με τον ασφαλιστικό εκκαθαριστή το χαρτοφυλάκιο κλάδου αστικής ευθύνης αυτοκινήτων και υποχρεούται να καταβάλει στον ασφαλιστικό </a:t>
            </a:r>
            <a:r>
              <a:rPr lang="el-GR" sz="1800" dirty="0" smtClean="0"/>
              <a:t>εκκαθαριστή </a:t>
            </a:r>
            <a:r>
              <a:rPr lang="el-GR" sz="1800" dirty="0"/>
              <a:t>το ποσό που αντιστοιχεί στην αναλογική συμμετοχή του στα έξοδα εκκαθάρισης και στην ικανοποίηση των προνομιακών απαιτήσεων των εργαζομένων, η οποία υπολογίζεται κατά το λόγο της ασφαλιστικής </a:t>
            </a:r>
            <a:r>
              <a:rPr lang="el-GR" sz="1800" dirty="0" smtClean="0"/>
              <a:t>τοποθέτησης </a:t>
            </a:r>
            <a:r>
              <a:rPr lang="el-GR" sz="1800" dirty="0"/>
              <a:t>του κλάδου αστικής ευθύνης από την </a:t>
            </a:r>
            <a:r>
              <a:rPr lang="el-GR" sz="1800" dirty="0" smtClean="0"/>
              <a:t>κυκλοφορία </a:t>
            </a:r>
            <a:r>
              <a:rPr lang="el-GR" sz="1800" dirty="0"/>
              <a:t>αυτοκινήτων προς το σύνολο της ασφαλιστικής τοποθέτησης της εταιρείας σε όλους τους κλάδους που ασκούσε. Το τυχόν εναπομένον υπόλοιπο μετά την καταβολή του κατά τα άνω ποσού και την ικανοποίηση των δικαιούχων απαιτήσεων από ασφάλιση, </a:t>
            </a:r>
            <a:r>
              <a:rPr lang="el-GR" sz="1800" dirty="0" smtClean="0"/>
              <a:t>επιστρέφεται </a:t>
            </a:r>
            <a:r>
              <a:rPr lang="el-GR" sz="1800" dirty="0"/>
              <a:t>στον ασφαλιστικό εκκαθαριστή. </a:t>
            </a:r>
          </a:p>
        </p:txBody>
      </p:sp>
    </p:spTree>
    <p:extLst>
      <p:ext uri="{BB962C8B-B14F-4D97-AF65-F5344CB8AC3E}">
        <p14:creationId xmlns:p14="http://schemas.microsoft.com/office/powerpoint/2010/main" val="3044785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245544" cy="5202904"/>
          </a:xfrm>
        </p:spPr>
        <p:txBody>
          <a:bodyPr>
            <a:normAutofit/>
          </a:bodyPr>
          <a:lstStyle/>
          <a:p>
            <a:pPr algn="just"/>
            <a:r>
              <a:rPr lang="el-GR" sz="2000" dirty="0"/>
              <a:t>10. Η Εποπτική Αρχή μπορεί να επιτρέψει την </a:t>
            </a:r>
            <a:r>
              <a:rPr lang="el-GR" sz="2000" dirty="0" smtClean="0"/>
              <a:t>αποδέσμευση </a:t>
            </a:r>
            <a:r>
              <a:rPr lang="el-GR" sz="2000" dirty="0"/>
              <a:t>των περιουσιακών στοιχείων που έχουν διατεθεί σε ασφαλιστική τοποθέτηση των λοιπών κλάδων </a:t>
            </a:r>
            <a:r>
              <a:rPr lang="el-GR" sz="2000" dirty="0" smtClean="0"/>
              <a:t>ασφάλισης</a:t>
            </a:r>
            <a:r>
              <a:rPr lang="el-GR" sz="2000" dirty="0"/>
              <a:t>, πλην του κλάδου ασφάλισης αστικής ευθύνης από χερσαία αυτοκίνητα οχήματα, μετά από αίτημα του ασφαλιστικού εκκαθαριστή. 11. Επιτρέπεται η μεταβίβαση από υπό ασφαλιστική εκκαθάριση επιχείρηση, του συνόλου ή μέρους των απαιτήσεων και των περιουσιακών στοιχείων, που έχουν διατεθεί σε ασφαλιστική τοποθέτηση του κλάδου αστικής ευθύνης από χερσαία αυτοκίνητα οχήματα και τα οποία καλύπτουν τα τεχνικά αποθέματα εκκρεμών ζημιών (μεταβίβαση χαρτοφυλακίου εκκρεμών ζημιών) ύστερα από αίτημα που υποβάλλεται από κοινού από το Επικουρικό Κεφάλαιο και τον ασφαλιστικό εκκαθαριστή και σχετική έγκριση της Εποπτικής </a:t>
            </a:r>
            <a:r>
              <a:rPr lang="el-GR" sz="2000" dirty="0" smtClean="0"/>
              <a:t>Αρχής……….</a:t>
            </a:r>
            <a:endParaRPr lang="el-GR" sz="2000" dirty="0"/>
          </a:p>
          <a:p>
            <a:pPr algn="just"/>
            <a:endParaRPr lang="el-GR"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013176"/>
            <a:ext cx="269471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499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pPr algn="just"/>
            <a:r>
              <a:rPr lang="el-GR" dirty="0" smtClean="0"/>
              <a:t>Άρθρο 248 §13</a:t>
            </a:r>
            <a:r>
              <a:rPr lang="el-GR" dirty="0"/>
              <a:t>. Το Επικουρικό Κεφάλαιο επίσης δικαιούται, με </a:t>
            </a:r>
            <a:r>
              <a:rPr lang="el-GR" dirty="0" smtClean="0"/>
              <a:t>ιδιωτικό </a:t>
            </a:r>
            <a:r>
              <a:rPr lang="el-GR" dirty="0"/>
              <a:t>συμφωνητικό: α) να αναδέχεται από την υπό εκκαθάριση επιχείρηση τυχόν εκκρεμείς οφειλές του κλάδου αστικής ευθύνης </a:t>
            </a:r>
            <a:r>
              <a:rPr lang="el-GR" dirty="0" smtClean="0"/>
              <a:t>από </a:t>
            </a:r>
            <a:r>
              <a:rPr lang="el-GR" dirty="0"/>
              <a:t>αυτοκίνητα και να καθίσταται ως προς αυτές </a:t>
            </a:r>
            <a:r>
              <a:rPr lang="el-GR" dirty="0" smtClean="0"/>
              <a:t>καθολικός </a:t>
            </a:r>
            <a:r>
              <a:rPr lang="el-GR" dirty="0"/>
              <a:t>διάδοχος, και β) να παραιτείται από απαιτήσεις του κατά της υπό εκκαθάριση επιχείρησης, με σκοπό τη λήξη της </a:t>
            </a:r>
            <a:r>
              <a:rPr lang="el-GR" dirty="0" smtClean="0"/>
              <a:t>εκκαθάρισης </a:t>
            </a:r>
            <a:r>
              <a:rPr lang="el-GR" dirty="0"/>
              <a:t>του κλάδου αστικής ευθύνης από αυτοκίνητα. </a:t>
            </a:r>
          </a:p>
        </p:txBody>
      </p:sp>
    </p:spTree>
    <p:extLst>
      <p:ext uri="{BB962C8B-B14F-4D97-AF65-F5344CB8AC3E}">
        <p14:creationId xmlns:p14="http://schemas.microsoft.com/office/powerpoint/2010/main" val="1577278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lgn="just"/>
            <a:r>
              <a:rPr lang="el-GR" dirty="0" smtClean="0"/>
              <a:t>Άρθρο 278 του Ν. 4634/2016 </a:t>
            </a:r>
          </a:p>
          <a:p>
            <a:pPr algn="just"/>
            <a:r>
              <a:rPr lang="el-GR" dirty="0" smtClean="0"/>
              <a:t>§10</a:t>
            </a:r>
            <a:r>
              <a:rPr lang="el-GR" dirty="0"/>
              <a:t>. Από την 1η Ιανουαρίου 2016 η παρ. 1 του άρθρου 27β του </a:t>
            </a:r>
            <a:r>
              <a:rPr lang="el-GR" dirty="0" err="1"/>
              <a:t>κ.ν</a:t>
            </a:r>
            <a:r>
              <a:rPr lang="el-GR" dirty="0"/>
              <a:t>. 489/1976 αντικαθίσταται ως εξής: «1. Το κέντρο πληροφοριών αποτελεί υπηρεσιακή </a:t>
            </a:r>
            <a:r>
              <a:rPr lang="el-GR" dirty="0" smtClean="0"/>
              <a:t>μονάδα </a:t>
            </a:r>
            <a:r>
              <a:rPr lang="el-GR" dirty="0"/>
              <a:t>του επικουρικού κεφαλαίου ασφάλισης ευθύνης από ατυχήματα αυτοκινήτων του άρθρου 16 του </a:t>
            </a:r>
            <a:r>
              <a:rPr lang="el-GR" dirty="0" smtClean="0"/>
              <a:t>παρόντος</a:t>
            </a:r>
            <a:r>
              <a:rPr lang="el-GR" dirty="0"/>
              <a:t>.» </a:t>
            </a:r>
          </a:p>
          <a:p>
            <a:endParaRPr lang="el-GR" dirty="0"/>
          </a:p>
        </p:txBody>
      </p:sp>
    </p:spTree>
    <p:extLst>
      <p:ext uri="{BB962C8B-B14F-4D97-AF65-F5344CB8AC3E}">
        <p14:creationId xmlns:p14="http://schemas.microsoft.com/office/powerpoint/2010/main" val="571689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412776"/>
            <a:ext cx="8183880" cy="4187952"/>
          </a:xfrm>
        </p:spPr>
        <p:txBody>
          <a:bodyPr>
            <a:normAutofit fontScale="92500" lnSpcReduction="20000"/>
          </a:bodyPr>
          <a:lstStyle/>
          <a:p>
            <a:pPr algn="just"/>
            <a:r>
              <a:rPr lang="el-GR" dirty="0" smtClean="0"/>
              <a:t>Άρθρο 278 §14</a:t>
            </a:r>
            <a:r>
              <a:rPr lang="el-GR" dirty="0"/>
              <a:t>. Το δεύτερο και τρίτο εδάφιο της παρ. 2 του άρθρου </a:t>
            </a:r>
            <a:r>
              <a:rPr lang="el-GR" dirty="0" smtClean="0"/>
              <a:t>20 </a:t>
            </a:r>
            <a:r>
              <a:rPr lang="el-GR" dirty="0"/>
              <a:t>του </a:t>
            </a:r>
            <a:r>
              <a:rPr lang="el-GR" dirty="0" err="1"/>
              <a:t>π.δ</a:t>
            </a:r>
            <a:r>
              <a:rPr lang="el-GR" dirty="0"/>
              <a:t>. 237/1986 (Α΄ 110) όπως ισχύει, τροποποιούνται και αντικαθίστανται ως εξής: «Αναστέλλεται κάθε αναγκαστική εκτέλεση σε βάρος του Επικουρικού Κεφαλαίου, είτε εις χείρας του, είτε εις χείρας τρίτων, από την έναρξη ισχύος του παρόντος μέχρι την 31η Δεκεμβρίου 2018. Απαγορεύεται, επίσης, ο συμψηφισμός των εισφορών των μελών του με τυχόν οφειλές του Επικουρικού Κεφαλαίου προς αυτά.»</a:t>
            </a:r>
          </a:p>
        </p:txBody>
      </p:sp>
    </p:spTree>
    <p:extLst>
      <p:ext uri="{BB962C8B-B14F-4D97-AF65-F5344CB8AC3E}">
        <p14:creationId xmlns:p14="http://schemas.microsoft.com/office/powerpoint/2010/main" val="4195527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530352"/>
            <a:ext cx="8640960" cy="5490936"/>
          </a:xfrm>
        </p:spPr>
        <p:txBody>
          <a:bodyPr>
            <a:normAutofit/>
          </a:bodyPr>
          <a:lstStyle/>
          <a:p>
            <a:pPr algn="just"/>
            <a:r>
              <a:rPr lang="el-GR" sz="2000" dirty="0" smtClean="0"/>
              <a:t>Διεθνές και </a:t>
            </a:r>
            <a:r>
              <a:rPr lang="el-GR" sz="2000" dirty="0" err="1" smtClean="0"/>
              <a:t>ενωσιακό</a:t>
            </a:r>
            <a:r>
              <a:rPr lang="el-GR" sz="2000" dirty="0" smtClean="0"/>
              <a:t> δίκαιο σχετικά με την υποχρέωση σύστασης «ταμείου εγγύησης» στο χώρο της υποχρεωτικής ασφάλισης έναντι αστικής ευθύνης που αφορά αυτοκινητικά ατυχήματα.</a:t>
            </a:r>
          </a:p>
          <a:p>
            <a:pPr algn="just"/>
            <a:r>
              <a:rPr lang="el-GR" sz="2000" dirty="0" smtClean="0"/>
              <a:t>Άρθρο 9 του Ν. 4147/1961 με το οποίο η Ελλάδα κύρωσε την </a:t>
            </a:r>
            <a:r>
              <a:rPr lang="el-GR" sz="2000" dirty="0" err="1" smtClean="0"/>
              <a:t>αντιστοιχη</a:t>
            </a:r>
            <a:r>
              <a:rPr lang="el-GR" sz="2000" dirty="0" smtClean="0"/>
              <a:t> Ευρωπαϊκή Σύμβαση του Στρασβούργου </a:t>
            </a:r>
          </a:p>
          <a:p>
            <a:pPr algn="just"/>
            <a:r>
              <a:rPr lang="el-GR" sz="2000" dirty="0" smtClean="0"/>
              <a:t>Οδηγία </a:t>
            </a:r>
            <a:r>
              <a:rPr lang="el-GR" sz="2000" dirty="0"/>
              <a:t>2009/103/ΕΚ η οποία κωδικοποίησε προγενέστερες Οδηγίες και συγκεκριμένα τις Οδηγίες 72/166/ΕΟΚ, 84/05/ΕΟΚ, 90/232/ΕΟΚ, 2000/26/ΕΚ, </a:t>
            </a:r>
            <a:r>
              <a:rPr lang="el-GR" sz="2000" dirty="0" smtClean="0"/>
              <a:t>2005/14/ΕΚ.</a:t>
            </a:r>
          </a:p>
          <a:p>
            <a:pPr algn="just"/>
            <a:endParaRPr lang="el-GR" sz="2000" dirty="0" smtClean="0"/>
          </a:p>
          <a:p>
            <a:pPr algn="just"/>
            <a:r>
              <a:rPr lang="el-GR" sz="2000" dirty="0" smtClean="0"/>
              <a:t> Σε αμφότερα τα νομοθετήματα τονίζεται η ανάγκη θέσπισης από τα κράτη ενός οργανισμού ή η λήψη ισοδύναμων μέτρων με σκοπό την αποζημίωση θυμάτων αυτοκινητικών ατυχημάτων που προκαλούνται από ανασφάλιστα οχήματα ή αγνώστων στοιχείων οχήματα</a:t>
            </a:r>
          </a:p>
          <a:p>
            <a:pPr algn="just"/>
            <a:endParaRPr lang="el-GR" sz="2000" dirty="0"/>
          </a:p>
        </p:txBody>
      </p:sp>
    </p:spTree>
    <p:extLst>
      <p:ext uri="{BB962C8B-B14F-4D97-AF65-F5344CB8AC3E}">
        <p14:creationId xmlns:p14="http://schemas.microsoft.com/office/powerpoint/2010/main" val="2358693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algn="just"/>
            <a:r>
              <a:rPr lang="el-GR" sz="2400" dirty="0" smtClean="0"/>
              <a:t>Νομολογιακές εξελίξεις στο ζήτημα των «νέων» ρυθμίσεων όπως αυτές επήλθαν με το άρθρο 4 § γ του Ν. 4092/2012 και ειδικότερα:</a:t>
            </a:r>
          </a:p>
          <a:p>
            <a:pPr algn="just"/>
            <a:r>
              <a:rPr lang="el-GR" sz="2400" dirty="0" smtClean="0"/>
              <a:t> ο περιορισμός στην καταβαλλόμενη χρηματική ικανοποίηση λόγω ψυχικής οδύνης μέχρι το ποσό των 6.000 ευρώ για κάθε δικαιούχο,</a:t>
            </a:r>
          </a:p>
          <a:p>
            <a:pPr algn="just"/>
            <a:r>
              <a:rPr lang="el-GR" sz="2400" dirty="0" smtClean="0"/>
              <a:t>Υπολογισμός τόκων για κάθε καταβολή από το ΕΚ με επιτόκιο 6%,</a:t>
            </a:r>
          </a:p>
          <a:p>
            <a:pPr algn="just"/>
            <a:r>
              <a:rPr lang="el-GR" sz="2400" dirty="0" smtClean="0"/>
              <a:t>Εφαρμογή της ρύθμισης σε ήδη </a:t>
            </a:r>
            <a:r>
              <a:rPr lang="el-GR" sz="2400" dirty="0" err="1" smtClean="0"/>
              <a:t>γεγεννημένες</a:t>
            </a:r>
            <a:r>
              <a:rPr lang="el-GR" sz="2400" dirty="0" smtClean="0"/>
              <a:t> αξιώσεις κατά του ΕΚ όχι όμως σε όσες έχουν επιδικασθεί με οριστική δικαστική απόφαση.</a:t>
            </a:r>
            <a:endParaRPr lang="el-GR" sz="2400" dirty="0"/>
          </a:p>
        </p:txBody>
      </p:sp>
    </p:spTree>
    <p:extLst>
      <p:ext uri="{BB962C8B-B14F-4D97-AF65-F5344CB8AC3E}">
        <p14:creationId xmlns:p14="http://schemas.microsoft.com/office/powerpoint/2010/main" val="1254823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p:cNvSpPr>
            <a:spLocks noGrp="1"/>
          </p:cNvSpPr>
          <p:nvPr>
            <p:ph sz="half" idx="1"/>
          </p:nvPr>
        </p:nvSpPr>
        <p:spPr/>
        <p:txBody>
          <a:bodyPr>
            <a:normAutofit fontScale="85000" lnSpcReduction="10000"/>
          </a:bodyPr>
          <a:lstStyle/>
          <a:p>
            <a:r>
              <a:rPr lang="el-GR" b="1" dirty="0" smtClean="0"/>
              <a:t>Αποφάσεις υπέρ της συνταγματικότητας</a:t>
            </a:r>
          </a:p>
          <a:p>
            <a:endParaRPr lang="el-GR" b="1" dirty="0"/>
          </a:p>
          <a:p>
            <a:pPr marL="0" indent="0">
              <a:buNone/>
            </a:pPr>
            <a:endParaRPr lang="el-GR" dirty="0" smtClean="0"/>
          </a:p>
          <a:p>
            <a:pPr marL="0" indent="0">
              <a:buNone/>
            </a:pPr>
            <a:endParaRPr lang="el-GR" dirty="0"/>
          </a:p>
          <a:p>
            <a:pPr marL="0" indent="0">
              <a:buNone/>
            </a:pPr>
            <a:r>
              <a:rPr lang="el-GR" dirty="0" err="1" smtClean="0"/>
              <a:t>ΕφΠειρ</a:t>
            </a:r>
            <a:r>
              <a:rPr lang="el-GR" dirty="0" smtClean="0"/>
              <a:t> </a:t>
            </a:r>
            <a:r>
              <a:rPr lang="el-GR" dirty="0"/>
              <a:t>593/2014</a:t>
            </a:r>
            <a:r>
              <a:rPr lang="el-GR" dirty="0" smtClean="0"/>
              <a:t>,</a:t>
            </a:r>
          </a:p>
          <a:p>
            <a:pPr marL="0" indent="0">
              <a:buNone/>
            </a:pPr>
            <a:r>
              <a:rPr lang="el-GR" dirty="0" err="1" smtClean="0"/>
              <a:t>ΕφΘεσ</a:t>
            </a:r>
            <a:r>
              <a:rPr lang="el-GR" dirty="0" smtClean="0"/>
              <a:t> </a:t>
            </a:r>
            <a:r>
              <a:rPr lang="el-GR" dirty="0"/>
              <a:t>387/2015, Δ/νη 2015,762</a:t>
            </a:r>
          </a:p>
          <a:p>
            <a:pPr marL="0" indent="0">
              <a:buNone/>
            </a:pPr>
            <a:endParaRPr lang="el-GR" dirty="0"/>
          </a:p>
        </p:txBody>
      </p:sp>
      <p:sp>
        <p:nvSpPr>
          <p:cNvPr id="9" name="Θέση περιεχομένου 8"/>
          <p:cNvSpPr>
            <a:spLocks noGrp="1"/>
          </p:cNvSpPr>
          <p:nvPr>
            <p:ph sz="half" idx="2"/>
          </p:nvPr>
        </p:nvSpPr>
        <p:spPr/>
        <p:txBody>
          <a:bodyPr>
            <a:normAutofit fontScale="85000" lnSpcReduction="10000"/>
          </a:bodyPr>
          <a:lstStyle/>
          <a:p>
            <a:r>
              <a:rPr lang="el-GR" sz="2200" b="1" dirty="0" smtClean="0"/>
              <a:t>Αποφάσεις υπέρ της αντισυνταγματικότητας</a:t>
            </a:r>
          </a:p>
          <a:p>
            <a:endParaRPr lang="el-GR" sz="2200" dirty="0" smtClean="0"/>
          </a:p>
          <a:p>
            <a:r>
              <a:rPr lang="el-GR" dirty="0" err="1"/>
              <a:t>ΜΠρΑθήνας</a:t>
            </a:r>
            <a:r>
              <a:rPr lang="el-GR" dirty="0"/>
              <a:t> 3941/2012, </a:t>
            </a:r>
            <a:r>
              <a:rPr lang="el-GR" dirty="0" err="1"/>
              <a:t>ΕφΙωαννίνων</a:t>
            </a:r>
            <a:r>
              <a:rPr lang="el-GR" dirty="0"/>
              <a:t> 345/2013 η οποία οδήγησε στην έκδοση της ΑΠ 1025/2015 Δ. Τμήμα, </a:t>
            </a:r>
            <a:endParaRPr lang="el-GR" dirty="0" smtClean="0"/>
          </a:p>
          <a:p>
            <a:r>
              <a:rPr lang="el-GR" dirty="0" err="1" smtClean="0"/>
              <a:t>ΜΠρΚατερίν</a:t>
            </a:r>
            <a:r>
              <a:rPr lang="el-GR" dirty="0" smtClean="0"/>
              <a:t>. 31/2013</a:t>
            </a:r>
            <a:r>
              <a:rPr lang="el-GR" dirty="0"/>
              <a:t>, </a:t>
            </a:r>
            <a:r>
              <a:rPr lang="el-GR" dirty="0" err="1"/>
              <a:t>ΜΠρΠατρών</a:t>
            </a:r>
            <a:r>
              <a:rPr lang="el-GR" dirty="0"/>
              <a:t> 27/2014, </a:t>
            </a:r>
            <a:r>
              <a:rPr lang="el-GR" dirty="0" smtClean="0"/>
              <a:t>ΜΠρΠειρ1767/2014,</a:t>
            </a:r>
          </a:p>
          <a:p>
            <a:r>
              <a:rPr lang="el-GR" dirty="0" err="1" smtClean="0"/>
              <a:t>ΕιρΘεσ</a:t>
            </a:r>
            <a:r>
              <a:rPr lang="el-GR" dirty="0" smtClean="0"/>
              <a:t> </a:t>
            </a:r>
            <a:r>
              <a:rPr lang="el-GR" dirty="0"/>
              <a:t>4517/2015  </a:t>
            </a:r>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819" y="3861048"/>
            <a:ext cx="28463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737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32656"/>
            <a:ext cx="8227876" cy="5824969"/>
          </a:xfrm>
        </p:spPr>
        <p:txBody>
          <a:bodyPr/>
          <a:lstStyle/>
          <a:p>
            <a:pPr marL="0" indent="0">
              <a:buNone/>
            </a:pPr>
            <a:endParaRPr lang="el-GR" dirty="0"/>
          </a:p>
        </p:txBody>
      </p:sp>
      <p:sp>
        <p:nvSpPr>
          <p:cNvPr id="4" name="Ορθογώνιο 3"/>
          <p:cNvSpPr/>
          <p:nvPr/>
        </p:nvSpPr>
        <p:spPr>
          <a:xfrm>
            <a:off x="593892" y="966744"/>
            <a:ext cx="7560840" cy="4801314"/>
          </a:xfrm>
          <a:prstGeom prst="rect">
            <a:avLst/>
          </a:prstGeom>
        </p:spPr>
        <p:txBody>
          <a:bodyPr wrap="square">
            <a:spAutoFit/>
          </a:bodyPr>
          <a:lstStyle/>
          <a:p>
            <a:r>
              <a:rPr lang="el-GR" b="1" dirty="0" smtClean="0"/>
              <a:t>Αποφάσεις </a:t>
            </a:r>
            <a:r>
              <a:rPr lang="el-GR" b="1" dirty="0"/>
              <a:t>του </a:t>
            </a:r>
            <a:r>
              <a:rPr lang="el-GR" b="1" dirty="0" smtClean="0"/>
              <a:t>ΔΕΕ σχετικές με το ζήτημα σύστασης οργανισμού αντίστοιχου με το Ε.Κ. </a:t>
            </a:r>
          </a:p>
          <a:p>
            <a:endParaRPr lang="el-GR" dirty="0" smtClean="0"/>
          </a:p>
          <a:p>
            <a:endParaRPr lang="el-GR" dirty="0"/>
          </a:p>
          <a:p>
            <a:endParaRPr lang="el-GR" dirty="0" smtClean="0"/>
          </a:p>
          <a:p>
            <a:endParaRPr lang="el-GR" dirty="0"/>
          </a:p>
          <a:p>
            <a:endParaRPr lang="el-GR" dirty="0"/>
          </a:p>
          <a:p>
            <a:endParaRPr lang="el-GR" dirty="0" smtClean="0"/>
          </a:p>
          <a:p>
            <a:endParaRPr lang="el-GR" dirty="0"/>
          </a:p>
          <a:p>
            <a:endParaRPr lang="el-GR" dirty="0" smtClean="0"/>
          </a:p>
          <a:p>
            <a:endParaRPr lang="el-GR" dirty="0"/>
          </a:p>
          <a:p>
            <a:endParaRPr lang="el-GR" dirty="0" smtClean="0"/>
          </a:p>
          <a:p>
            <a:endParaRPr lang="el-GR" dirty="0"/>
          </a:p>
          <a:p>
            <a:r>
              <a:rPr lang="el-GR" dirty="0" smtClean="0"/>
              <a:t>Απόφαση </a:t>
            </a:r>
            <a:r>
              <a:rPr lang="el-GR" dirty="0"/>
              <a:t>της 24</a:t>
            </a:r>
            <a:r>
              <a:rPr lang="el-GR" baseline="30000" dirty="0"/>
              <a:t>ης</a:t>
            </a:r>
            <a:r>
              <a:rPr lang="el-GR" dirty="0"/>
              <a:t> Οκτωβρίου 2013, </a:t>
            </a:r>
            <a:r>
              <a:rPr lang="el-GR" b="1" dirty="0" err="1"/>
              <a:t>Vitālijs</a:t>
            </a:r>
            <a:r>
              <a:rPr lang="el-GR" b="1" dirty="0"/>
              <a:t> </a:t>
            </a:r>
            <a:r>
              <a:rPr lang="el-GR" b="1" dirty="0" err="1"/>
              <a:t>Drozdovs</a:t>
            </a:r>
            <a:r>
              <a:rPr lang="el-GR" b="1" dirty="0"/>
              <a:t>, </a:t>
            </a:r>
            <a:r>
              <a:rPr lang="el-GR" dirty="0"/>
              <a:t>κατά </a:t>
            </a:r>
            <a:r>
              <a:rPr lang="el-GR" b="1" dirty="0" err="1"/>
              <a:t>Baltikums</a:t>
            </a:r>
            <a:r>
              <a:rPr lang="el-GR" b="1" dirty="0"/>
              <a:t> AAS,  </a:t>
            </a:r>
            <a:r>
              <a:rPr lang="en-US" dirty="0"/>
              <a:t>C</a:t>
            </a:r>
            <a:r>
              <a:rPr lang="el-GR" dirty="0"/>
              <a:t>-277/12, </a:t>
            </a:r>
            <a:endParaRPr lang="el-GR" dirty="0" smtClean="0"/>
          </a:p>
          <a:p>
            <a:r>
              <a:rPr lang="el-GR" dirty="0" smtClean="0"/>
              <a:t>Απόφαση </a:t>
            </a:r>
            <a:r>
              <a:rPr lang="el-GR" dirty="0"/>
              <a:t>της24</a:t>
            </a:r>
            <a:r>
              <a:rPr lang="el-GR" baseline="30000" dirty="0"/>
              <a:t>ης</a:t>
            </a:r>
            <a:r>
              <a:rPr lang="el-GR" dirty="0"/>
              <a:t> Οκτωβρίου 2013 </a:t>
            </a:r>
            <a:r>
              <a:rPr lang="el-GR" b="1" dirty="0" err="1"/>
              <a:t>Katarína</a:t>
            </a:r>
            <a:r>
              <a:rPr lang="el-GR" b="1" dirty="0"/>
              <a:t> </a:t>
            </a:r>
            <a:r>
              <a:rPr lang="el-GR" b="1" dirty="0" err="1"/>
              <a:t>Haasová</a:t>
            </a:r>
            <a:r>
              <a:rPr lang="el-GR" dirty="0"/>
              <a:t> κατά </a:t>
            </a:r>
            <a:r>
              <a:rPr lang="el-GR" b="1" dirty="0" err="1"/>
              <a:t>Rastislav</a:t>
            </a:r>
            <a:r>
              <a:rPr lang="el-GR" b="1" dirty="0"/>
              <a:t> </a:t>
            </a:r>
            <a:r>
              <a:rPr lang="el-GR" b="1" dirty="0" err="1"/>
              <a:t>Petrík</a:t>
            </a:r>
            <a:r>
              <a:rPr lang="el-GR" b="1" dirty="0"/>
              <a:t>,</a:t>
            </a:r>
            <a:r>
              <a:rPr lang="el-GR" dirty="0"/>
              <a:t> </a:t>
            </a:r>
            <a:r>
              <a:rPr lang="el-GR" b="1" dirty="0" err="1"/>
              <a:t>Blanka</a:t>
            </a:r>
            <a:r>
              <a:rPr lang="el-GR" b="1" dirty="0"/>
              <a:t> </a:t>
            </a:r>
            <a:r>
              <a:rPr lang="el-GR" b="1" dirty="0" err="1"/>
              <a:t>Holingová</a:t>
            </a:r>
            <a:r>
              <a:rPr lang="el-GR" b="1" dirty="0"/>
              <a:t>, </a:t>
            </a:r>
            <a:r>
              <a:rPr lang="en-US" dirty="0"/>
              <a:t>C</a:t>
            </a:r>
            <a:r>
              <a:rPr lang="el-GR" dirty="0"/>
              <a:t>-22/12.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204864"/>
            <a:ext cx="2736001" cy="19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54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993" y="404664"/>
            <a:ext cx="8712968" cy="6597352"/>
          </a:xfrm>
        </p:spPr>
        <p:txBody>
          <a:bodyPr>
            <a:noAutofit/>
          </a:bodyPr>
          <a:lstStyle/>
          <a:p>
            <a:pPr algn="just"/>
            <a:endParaRPr lang="el-GR" sz="1400" b="1" dirty="0" smtClean="0"/>
          </a:p>
          <a:p>
            <a:pPr algn="just"/>
            <a:r>
              <a:rPr lang="el-GR" sz="1800" b="1" dirty="0" smtClean="0"/>
              <a:t>Στην πρώτη απόφαση το ΔΕΕ αποφάνθηκε ότι :</a:t>
            </a:r>
            <a:endParaRPr lang="el-GR" sz="1800" b="1" dirty="0"/>
          </a:p>
          <a:p>
            <a:pPr algn="just"/>
            <a:r>
              <a:rPr lang="el-GR" sz="1800" b="1" dirty="0" smtClean="0"/>
              <a:t>1. Τα </a:t>
            </a:r>
            <a:r>
              <a:rPr lang="el-GR" sz="1800" b="1" dirty="0"/>
              <a:t>άρθρα 3, παράγραφος 1, της οδηγίας 72/166/ΕΟΚ του Συμβουλίου, της 24ης Απριλίου 1972, περί εναρμονίσεως των νομοθεσιών των κρατών μελών των σχετικών με την ασφάλιση της αστικής ευθύνης που προκύπτει από την κυκλοφορία αυτοκινήτων οχημάτων και με τον έλεγχο της υποχρεώσεως προς ασφάλιση της ευθύνης αυτής, και 1, παράγραφοι 1 και 2, της δεύτερης οδηγίας 84/5/ΕΟΚ του Συμβουλίου, της 30ής Δεκεμβρίου 1984, για την προσέγγιση των νομοθεσιών των κρατών μελών των σχετικών με την ασφάλιση της αστικής ευθύνης που προκύπτει από την κυκλοφορία αυτοκινήτων οχημάτων, έχουν την έννοια ότι η υποχρεωτική ασφάλιση αστικής ευθύνης που απορρέει από την κυκλοφορία οχημάτων πρέπει να καλύπτει τη χρηματική ικανοποίηση για μη υλικές βλάβες που έχουν υποστεί οι συγγενείς προσώπων που σκοτώθηκαν σε τροχαίο ατύχημα στον βαθμό που η καταβολή της εν λόγω ικανοποιήσεως προβλέπεται, κατά το εφαρμοστέο στην υπόθεση της κύριας δίκης εθνικό δίκαιο, στο πλαίσιο της αστικής ευθύνης του ασφαλισμένου.</a:t>
            </a:r>
            <a:endParaRPr lang="el-GR" sz="1800" dirty="0"/>
          </a:p>
          <a:p>
            <a:pPr algn="just"/>
            <a:r>
              <a:rPr lang="el-GR" sz="1800" dirty="0"/>
              <a:t> </a:t>
            </a:r>
          </a:p>
        </p:txBody>
      </p:sp>
    </p:spTree>
    <p:extLst>
      <p:ext uri="{BB962C8B-B14F-4D97-AF65-F5344CB8AC3E}">
        <p14:creationId xmlns:p14="http://schemas.microsoft.com/office/powerpoint/2010/main" val="3458345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620688"/>
            <a:ext cx="8424936" cy="5400600"/>
          </a:xfrm>
        </p:spPr>
        <p:txBody>
          <a:bodyPr/>
          <a:lstStyle/>
          <a:p>
            <a:endParaRPr lang="el-GR" dirty="0" smtClean="0"/>
          </a:p>
          <a:p>
            <a:endParaRPr lang="el-GR" dirty="0"/>
          </a:p>
          <a:p>
            <a:r>
              <a:rPr lang="el-GR" b="1" dirty="0" smtClean="0"/>
              <a:t>Σχετικές νομοθετικές ρυθμίσεις</a:t>
            </a:r>
          </a:p>
          <a:p>
            <a:pPr marL="0" indent="0">
              <a:buNone/>
            </a:pPr>
            <a:endParaRPr lang="el-GR" b="1" dirty="0"/>
          </a:p>
          <a:p>
            <a:endParaRPr lang="el-GR" dirty="0" smtClean="0"/>
          </a:p>
          <a:p>
            <a:pPr algn="just"/>
            <a:r>
              <a:rPr lang="el-GR" dirty="0"/>
              <a:t>Άρθρα 16-25 του </a:t>
            </a:r>
            <a:r>
              <a:rPr lang="el-GR" dirty="0" err="1"/>
              <a:t>κωδ.ν</a:t>
            </a:r>
            <a:r>
              <a:rPr lang="el-GR" dirty="0"/>
              <a:t>. 489/1976 όπως κωδικοποιήθηκε με το πδ </a:t>
            </a:r>
            <a:r>
              <a:rPr lang="el-GR" dirty="0" smtClean="0"/>
              <a:t>237/1986 και κυρίως τροποποιήσεις από το άρθρο 4 του Ν. 4092/2012 </a:t>
            </a:r>
            <a:endParaRPr lang="el-GR" dirty="0"/>
          </a:p>
        </p:txBody>
      </p:sp>
    </p:spTree>
    <p:extLst>
      <p:ext uri="{BB962C8B-B14F-4D97-AF65-F5344CB8AC3E}">
        <p14:creationId xmlns:p14="http://schemas.microsoft.com/office/powerpoint/2010/main" val="933801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7500" lnSpcReduction="20000"/>
          </a:bodyPr>
          <a:lstStyle/>
          <a:p>
            <a:pPr algn="just"/>
            <a:r>
              <a:rPr lang="el-GR" dirty="0"/>
              <a:t>2. </a:t>
            </a:r>
            <a:r>
              <a:rPr lang="el-GR" b="1" dirty="0"/>
              <a:t>Τα άρθρα 3, παράγραφος 1, της οδηγίας 72/166 και 1, παράγραφοι 1 και 2, της οδηγίας 84/5 έχουν την έννοια ότι αντίκεινται σε διατάξεις της εθνικής νομοθεσίας κατά τις οποίες η υποχρεωτική ασφάλιση αστικής ευθύνης που προκύπτει από την κυκλοφορία οχημάτων καλύπτει τη χρηματική ικανοποίηση για μη υλικές βλάβες, η οποία, κατά την εθνική νομοθεσία περί αστικής ευθύνης, οφείλεται σε περίπτωση θανάτου στενών συγγενών σε τροχαίο ατύχημα μόνον έως ορισμένο ποσό, χαμηλότερο από αυτά που ορίζει το άρθρο 1, παράγραφος 2, της οδηγίας 84/5.</a:t>
            </a:r>
            <a:endParaRPr lang="el-GR" dirty="0"/>
          </a:p>
        </p:txBody>
      </p:sp>
    </p:spTree>
    <p:extLst>
      <p:ext uri="{BB962C8B-B14F-4D97-AF65-F5344CB8AC3E}">
        <p14:creationId xmlns:p14="http://schemas.microsoft.com/office/powerpoint/2010/main" val="2691619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0"/>
            <a:ext cx="8424936" cy="6237312"/>
          </a:xfrm>
        </p:spPr>
        <p:txBody>
          <a:bodyPr>
            <a:noAutofit/>
          </a:bodyPr>
          <a:lstStyle/>
          <a:p>
            <a:pPr algn="just"/>
            <a:endParaRPr lang="el-GR" sz="1600" b="1" dirty="0" smtClean="0"/>
          </a:p>
          <a:p>
            <a:pPr algn="just"/>
            <a:endParaRPr lang="el-GR" sz="1600" b="1" dirty="0"/>
          </a:p>
          <a:p>
            <a:pPr algn="just"/>
            <a:endParaRPr lang="el-GR" sz="1600" b="1" dirty="0" smtClean="0"/>
          </a:p>
          <a:p>
            <a:pPr algn="just"/>
            <a:endParaRPr lang="el-GR" sz="1600" b="1" dirty="0"/>
          </a:p>
          <a:p>
            <a:pPr algn="just"/>
            <a:r>
              <a:rPr lang="el-GR" sz="1800" b="1" dirty="0" smtClean="0"/>
              <a:t>Στη δεύτερη υπόθεση το ΔΕΕ όμοια αποφάνθηκε ότι:</a:t>
            </a:r>
          </a:p>
          <a:p>
            <a:pPr algn="just"/>
            <a:endParaRPr lang="el-GR" sz="1800" b="1" dirty="0" smtClean="0"/>
          </a:p>
          <a:p>
            <a:pPr algn="just"/>
            <a:r>
              <a:rPr lang="el-GR" sz="1800" b="1" dirty="0" smtClean="0"/>
              <a:t>Στο πλαίσιο των σχετικών, </a:t>
            </a:r>
            <a:r>
              <a:rPr lang="el-GR" sz="1800" b="1" dirty="0"/>
              <a:t>με την ασφάλιση αστικής ευθύνης από την κυκλοφορία αυτοκινήτων </a:t>
            </a:r>
            <a:r>
              <a:rPr lang="el-GR" sz="1800" b="1" dirty="0" smtClean="0"/>
              <a:t>οχημάτων Οδηγιών, προκύπτει ότι </a:t>
            </a:r>
            <a:r>
              <a:rPr lang="el-GR" sz="1800" b="1" dirty="0"/>
              <a:t>η υποχρεωτική ασφάλιση αστικής ευθύνης που απορρέει από την κυκλοφορία οχημάτων πρέπει να καλύπτει τη χρηματική ικανοποίηση για μη υλικές βλάβες που έχουν υποστεί οι συγγενείς προσώπων που σκοτώθηκαν σε τροχαίο ατύχημα, στον βαθμό που η καταβολή της εν λόγω ικανοποιήσεως προβλέπεται, κατά το εφαρμοστέο στην υπόθεση της κύριας δίκης εθνικό δίκαιο, στο πλαίσιο της αστικής ευθύνης του </a:t>
            </a:r>
            <a:r>
              <a:rPr lang="el-GR" sz="1800" b="1" dirty="0" smtClean="0"/>
              <a:t>ασφαλισμένου</a:t>
            </a:r>
            <a:r>
              <a:rPr lang="el-GR" sz="1600" b="1" dirty="0" smtClean="0"/>
              <a:t>.</a:t>
            </a:r>
            <a:endParaRPr lang="el-GR" sz="1600" dirty="0"/>
          </a:p>
        </p:txBody>
      </p:sp>
    </p:spTree>
    <p:extLst>
      <p:ext uri="{BB962C8B-B14F-4D97-AF65-F5344CB8AC3E}">
        <p14:creationId xmlns:p14="http://schemas.microsoft.com/office/powerpoint/2010/main" val="2514503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36712"/>
            <a:ext cx="760384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34888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347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404664"/>
            <a:ext cx="8255888" cy="5556104"/>
          </a:xfrm>
        </p:spPr>
        <p:txBody>
          <a:bodyPr>
            <a:normAutofit/>
          </a:bodyPr>
          <a:lstStyle/>
          <a:p>
            <a:pPr algn="just"/>
            <a:r>
              <a:rPr lang="el-GR" sz="2000" dirty="0" smtClean="0"/>
              <a:t>Η συγκεκριμένη απόφαση εκδόθηκε ύστερα από την άσκηση αναίρεσης από το Επικουρικό Κεφάλαιο κατά της οριστικής απόφασης του </a:t>
            </a:r>
            <a:r>
              <a:rPr lang="el-GR" sz="2000" dirty="0" err="1" smtClean="0"/>
              <a:t>ΕφΙωάννινων</a:t>
            </a:r>
            <a:r>
              <a:rPr lang="el-GR" sz="2000" dirty="0" smtClean="0"/>
              <a:t> 345/2012 με την ιδιότητα του ως ειδικού εκ του νόμου διαδόχου ασφαλιστικής εταιρίας, της οποίας ανακλήθηκε οριστικά η άδεια λειτουργίας.</a:t>
            </a:r>
          </a:p>
          <a:p>
            <a:pPr algn="just"/>
            <a:r>
              <a:rPr lang="el-GR" sz="2000" dirty="0" smtClean="0"/>
              <a:t>Οι </a:t>
            </a:r>
            <a:r>
              <a:rPr lang="el-GR" sz="2000" dirty="0" err="1" smtClean="0"/>
              <a:t>αναιρεσίβλητοι</a:t>
            </a:r>
            <a:r>
              <a:rPr lang="el-GR" sz="2000" dirty="0" smtClean="0"/>
              <a:t> ήταν συγγενείς θύματος αυτοκινητικού ατυχήματος που συνέβη την 1.5.2008 και για την αποκατάσταση της ψυχικής οδύνης των οποίων το Εφετείο δεχόμενο σχετικές εφέσεις και </a:t>
            </a:r>
            <a:r>
              <a:rPr lang="el-GR" sz="2000" dirty="0" err="1" smtClean="0"/>
              <a:t>αντεφέσεις</a:t>
            </a:r>
            <a:r>
              <a:rPr lang="el-GR" sz="2000" dirty="0" smtClean="0"/>
              <a:t> κατά της πρωτόδικης απόφασης </a:t>
            </a:r>
            <a:r>
              <a:rPr lang="el-GR" sz="2000" dirty="0" err="1" smtClean="0"/>
              <a:t>ΜονΠρΆρτας</a:t>
            </a:r>
            <a:r>
              <a:rPr lang="el-GR" sz="2000" dirty="0" smtClean="0"/>
              <a:t> 74/2010 και δικάζον κατ’ ουσία την υπόθεση θεώρησε τις σχετικές διατάξεις του ν. 4092/2012 , που ίσχυαν κατά το χρόνο έκδοσης της εφετειακής απόφασης ανίσχυρες ως αντίθετες στο σύνταγμα</a:t>
            </a:r>
          </a:p>
          <a:p>
            <a:pPr algn="just"/>
            <a:r>
              <a:rPr lang="el-GR" sz="2000" dirty="0" smtClean="0"/>
              <a:t>(άρθρο 25 § 1 </a:t>
            </a:r>
            <a:r>
              <a:rPr lang="el-GR" sz="2000" dirty="0" err="1" smtClean="0"/>
              <a:t>εδ</a:t>
            </a:r>
            <a:r>
              <a:rPr lang="el-GR" sz="2000" dirty="0" smtClean="0"/>
              <a:t>. δ και άρθρο 4 σχετικά με το ευνοϊκό επιτόκιο του 6%),  στο </a:t>
            </a:r>
            <a:r>
              <a:rPr lang="el-GR" sz="2000" dirty="0" err="1" smtClean="0"/>
              <a:t>ενωσιακό</a:t>
            </a:r>
            <a:r>
              <a:rPr lang="el-GR" sz="2000" dirty="0" smtClean="0"/>
              <a:t> δίκαιο (Οδηγία 84/5/ΕΟΚ), στο άρθρο 1 του Πρώτου Πρόσθετου Πρωτοκόλλου της ΕΣΔΑ</a:t>
            </a:r>
            <a:endParaRPr lang="el-GR" sz="2000" dirty="0"/>
          </a:p>
        </p:txBody>
      </p:sp>
    </p:spTree>
    <p:extLst>
      <p:ext uri="{BB962C8B-B14F-4D97-AF65-F5344CB8AC3E}">
        <p14:creationId xmlns:p14="http://schemas.microsoft.com/office/powerpoint/2010/main" val="3611939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just"/>
            <a:r>
              <a:rPr lang="el-GR" sz="2000" dirty="0" smtClean="0"/>
              <a:t>Χαρακτηριστικό στοιχείο της μεγάλης σημασίας που έχει το όλο ζήτημα είναι η πρόσθετη παρέμβαση υπέρ του </a:t>
            </a:r>
            <a:r>
              <a:rPr lang="el-GR" sz="2000" dirty="0" err="1" smtClean="0"/>
              <a:t>αναιρεσείοντος</a:t>
            </a:r>
            <a:r>
              <a:rPr lang="el-GR" sz="2000" dirty="0" smtClean="0"/>
              <a:t>  ΕΚ της Ένωσης Ασφαλιστικών Εταιριών Ελλάδος, όπως και η πρόσθετη παρέμβαση υπέρ των </a:t>
            </a:r>
            <a:r>
              <a:rPr lang="el-GR" sz="2000" dirty="0" err="1" smtClean="0"/>
              <a:t>αναιρεσιβλήτων</a:t>
            </a:r>
            <a:r>
              <a:rPr lang="el-GR" sz="2000" dirty="0" smtClean="0"/>
              <a:t> των Δικηγορικών Συλλόγων Αθηνών, Θεσσαλονίκης και Πατρών στο πλαίσιο του άρθρου 90 </a:t>
            </a:r>
            <a:r>
              <a:rPr lang="el-GR" sz="2000" dirty="0" err="1" smtClean="0"/>
              <a:t>περ</a:t>
            </a:r>
            <a:r>
              <a:rPr lang="el-GR" sz="2000" dirty="0" smtClean="0"/>
              <a:t>. ζ του Κώδικα Δικηγόρων (Ν. 4194/2013) το οποίο προβλέπει τη δυνατότητα των Δικηγορικών Συλλόγων της χώρας να ασκούν παρεμβάσεις ενώπιον δικαστηρίων για κάθε ζήτημα εθνικού, κοινωνικού, πολιτισμικού, οικονομικού ενδιαφέροντος και περιεχομένου που ενδιαφέρει τα μέλη και το δικηγορικό σώμα και την κοινωνία γενικότερα.</a:t>
            </a:r>
            <a:endParaRPr lang="el-GR" sz="2000" dirty="0"/>
          </a:p>
        </p:txBody>
      </p:sp>
    </p:spTree>
    <p:extLst>
      <p:ext uri="{BB962C8B-B14F-4D97-AF65-F5344CB8AC3E}">
        <p14:creationId xmlns:p14="http://schemas.microsoft.com/office/powerpoint/2010/main" val="3574627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20000"/>
          </a:bodyPr>
          <a:lstStyle/>
          <a:p>
            <a:pPr algn="just"/>
            <a:r>
              <a:rPr lang="el-GR" sz="2000" dirty="0" smtClean="0"/>
              <a:t>Το Ανώτατο </a:t>
            </a:r>
            <a:r>
              <a:rPr lang="el-GR" sz="2000" dirty="0"/>
              <a:t>Δ</a:t>
            </a:r>
            <a:r>
              <a:rPr lang="el-GR" sz="2000" dirty="0" smtClean="0"/>
              <a:t>ικαστήριο, με πλειοψηφία, δέχθηκε την αιτιολογία του Εφετείου, τασσόμενο με τον τρόπο αυτό υπέρ της αντισυνταγματικότητας και αντίθεσης στο </a:t>
            </a:r>
            <a:r>
              <a:rPr lang="el-GR" sz="2000" dirty="0" err="1" smtClean="0"/>
              <a:t>ενωσιακό</a:t>
            </a:r>
            <a:r>
              <a:rPr lang="el-GR" sz="2000" dirty="0" smtClean="0"/>
              <a:t> δίκαιο και την </a:t>
            </a:r>
            <a:r>
              <a:rPr lang="el-GR" sz="2000" dirty="0" err="1" smtClean="0"/>
              <a:t>ενωσιακή</a:t>
            </a:r>
            <a:r>
              <a:rPr lang="el-GR" sz="2000" dirty="0" smtClean="0"/>
              <a:t> νομολογία των ρυθμίσεων του Ν. 4092/2012, παρά την αντίθετη εισήγηση του Αρεοπαγίτη κ. </a:t>
            </a:r>
            <a:r>
              <a:rPr lang="el-GR" sz="2000" dirty="0" err="1" smtClean="0"/>
              <a:t>Χατζηπαναγιώτη</a:t>
            </a:r>
            <a:r>
              <a:rPr lang="el-GR" sz="2000" dirty="0" smtClean="0"/>
              <a:t> ο οποίος υποστήριζε την ακριβώς αντίθετη άποψη, ενώ εκφράσθηκε και η άποψη από τον εισηγητή και από ένα ακόμη μέλος ότι θα έπρεπε να αντικατασταθεί το αιτιολογικό της προσβαλλόμενης εφετειακής απόφασης καθώς κρίνεται ότι δεν τυγχάνουν εφαρμογής στη συγκεκριμένη υπόθεση οι νέες ρυθμίσεις και κατά συνέπεια δεν θα έπρεπε να επιληφθεί το Εφετείο των ζητημάτων της αντισυνταγματικότητας. Την άποψη αυτή στήριξαν οι δύο δικαστές στο γεγονός ότι όταν το </a:t>
            </a:r>
            <a:r>
              <a:rPr lang="el-GR" sz="2000" dirty="0" err="1" smtClean="0"/>
              <a:t>δικάσαν</a:t>
            </a:r>
            <a:r>
              <a:rPr lang="el-GR" sz="2000" dirty="0" smtClean="0"/>
              <a:t> Εφετείο, δεχόμενο την έφεση και </a:t>
            </a:r>
            <a:r>
              <a:rPr lang="el-GR" sz="2000" dirty="0" err="1" smtClean="0"/>
              <a:t>αντέφεση</a:t>
            </a:r>
            <a:r>
              <a:rPr lang="el-GR" sz="2000" dirty="0" smtClean="0"/>
              <a:t>, εξαφάνισε την πρωτόδικη απόφαση και προχώρησε στην κατ’ ουσία εκδίκαση της υπόθεσης όφειλε να εφαρμόσει το νόμο που ίσχυε όταν δημοσιεύθηκε η πρωτόδικη απόφαση (άρθρο 533 § 2 </a:t>
            </a:r>
            <a:r>
              <a:rPr lang="el-GR" sz="2000" dirty="0" err="1" smtClean="0"/>
              <a:t>ΚΠολΔ</a:t>
            </a:r>
            <a:r>
              <a:rPr lang="el-GR" sz="2000" dirty="0" smtClean="0"/>
              <a:t>) που δεν ήταν ο Ν. 4092/2012, αλλά οι προηγούμενες σχετικές ρυθμίσεις των άρθρων του </a:t>
            </a:r>
            <a:r>
              <a:rPr lang="el-GR" sz="2000" dirty="0" err="1" smtClean="0"/>
              <a:t>κ.ν</a:t>
            </a:r>
            <a:r>
              <a:rPr lang="el-GR" sz="2000" dirty="0" smtClean="0"/>
              <a:t>. 489/1976, που δεν περιείχαν τους σχετικούς περιορισμούς στο ζήτημα της ψυχικής οδύνης. </a:t>
            </a:r>
            <a:endParaRPr lang="el-GR" sz="2000" dirty="0"/>
          </a:p>
        </p:txBody>
      </p:sp>
    </p:spTree>
    <p:extLst>
      <p:ext uri="{BB962C8B-B14F-4D97-AF65-F5344CB8AC3E}">
        <p14:creationId xmlns:p14="http://schemas.microsoft.com/office/powerpoint/2010/main" val="1088850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lgn="just"/>
            <a:r>
              <a:rPr lang="el-GR" dirty="0" smtClean="0"/>
              <a:t>Έτσι λοιπόν ο ΑΠ (</a:t>
            </a:r>
            <a:r>
              <a:rPr lang="el-GR" dirty="0" err="1" smtClean="0"/>
              <a:t>Δ΄Τμήμα</a:t>
            </a:r>
            <a:r>
              <a:rPr lang="el-GR" dirty="0" smtClean="0"/>
              <a:t> αυτού)  με την απόφασή του που εκδόθηκε στις 29.5.2015 και δημοσιεύθηκε στις 16.7.2016  οδηγείται στην παραπομπή του ζητήματος της συνταγματικότητας ή μη των διατάξεων του Ν. 4092/2012 στην Ολομέλεια </a:t>
            </a:r>
            <a:endParaRPr lang="el-GR" dirty="0"/>
          </a:p>
        </p:txBody>
      </p:sp>
    </p:spTree>
    <p:extLst>
      <p:ext uri="{BB962C8B-B14F-4D97-AF65-F5344CB8AC3E}">
        <p14:creationId xmlns:p14="http://schemas.microsoft.com/office/powerpoint/2010/main" val="1060729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73536" cy="5346920"/>
          </a:xfrm>
        </p:spPr>
        <p:txBody>
          <a:bodyPr>
            <a:normAutofit/>
          </a:bodyPr>
          <a:lstStyle/>
          <a:p>
            <a:pPr algn="just"/>
            <a:r>
              <a:rPr lang="el-GR" sz="2000" dirty="0" smtClean="0"/>
              <a:t>Η αιτιολογία που έγινε δεκτή από το Εφετείο και την πλειοψηφία του ΑΠ αναφορικά με την οριοθέτηση της οφειλόμενης αποζημίωσης για ψυχική οδύνη στο ποσό των 6.000 ευρώ είναι ότι η διάταξη αυτή του Ν. 4092/2012 προσκρούει ευθέως στην </a:t>
            </a:r>
            <a:r>
              <a:rPr lang="el-GR" sz="2000" dirty="0" err="1" smtClean="0"/>
              <a:t>ενωσιακή</a:t>
            </a:r>
            <a:r>
              <a:rPr lang="el-GR" sz="2000" dirty="0" smtClean="0"/>
              <a:t> ρύθμιση, επιβεβαιωθείσα και από την αντίστοιχη νομολογία, που υποχρεώνει τα κράτη μέλη να ιδρύουν ή να εγκρίνουν οργανισμό, η αποστολή του οποίου είναι να αποζημιώνει, εντός των ορίων της υποχρεωτικής ασφάλισης, υλικές ή σωματικές βλάβες που προκαλούνται από οχήματα αγνώστων στοιχείων ή για τα οποία δεν έχει εκπληρωθεί η υποχρέωση ασφάλισης….</a:t>
            </a:r>
          </a:p>
        </p:txBody>
      </p:sp>
    </p:spTree>
    <p:extLst>
      <p:ext uri="{BB962C8B-B14F-4D97-AF65-F5344CB8AC3E}">
        <p14:creationId xmlns:p14="http://schemas.microsoft.com/office/powerpoint/2010/main" val="1313361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424936" cy="6093296"/>
          </a:xfrm>
        </p:spPr>
        <p:txBody>
          <a:bodyPr>
            <a:normAutofit/>
          </a:bodyPr>
          <a:lstStyle/>
          <a:p>
            <a:pPr algn="just"/>
            <a:r>
              <a:rPr lang="el-GR" sz="2000" dirty="0"/>
              <a:t>Παράλληλα είναι ρύθμιση που έρχεται σε αντίθεση με το Σύνταγμα και ειδικότερα με την αρχή της αναλογικότητας, γιατί η συγκεκριμένη νομοθετική παρέμβαση για τη «σωτηρία» του ΕΚ δεν είναι πρόσφορη, ούτε αναγκαία, καθώς υπήρχαν άλλα μέτρα λιγότερα επαχθή για την επίτευξη του σκοπού αυτού, όπως εξυγίανση των οικονομικών του ΕΚ, περιορισμός των δαπανών του, έκτακτη κρατική επιδότηση</a:t>
            </a:r>
          </a:p>
          <a:p>
            <a:endParaRPr lang="el-G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068960"/>
            <a:ext cx="3408000" cy="2556000"/>
          </a:xfrm>
          <a:prstGeom prst="rect">
            <a:avLst/>
          </a:prstGeom>
          <a:ln>
            <a:noFill/>
          </a:ln>
          <a:effectLst>
            <a:softEdge rad="112500"/>
          </a:effectLst>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3186361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04664"/>
            <a:ext cx="8496944" cy="5400600"/>
          </a:xfrm>
        </p:spPr>
        <p:txBody>
          <a:bodyPr>
            <a:normAutofit/>
          </a:bodyPr>
          <a:lstStyle/>
          <a:p>
            <a:pPr algn="just"/>
            <a:r>
              <a:rPr lang="el-GR" sz="2000" dirty="0" smtClean="0"/>
              <a:t>Πρόκειται περαιτέρω για ρύθμιση αντίθετη με το άρθρο 1 του Πρώτου </a:t>
            </a:r>
            <a:r>
              <a:rPr lang="el-GR" sz="2000" dirty="0"/>
              <a:t>Π</a:t>
            </a:r>
            <a:r>
              <a:rPr lang="el-GR" sz="2000" dirty="0" smtClean="0"/>
              <a:t>ρόσθετου Πρωτοκόλλου της ΕΣΔΑ, που έχει αυξημένη έναντι των νόμων ισχύ και προστατεύει τα αποκαλούμενα περιουσιακά δικαιώματα και τα κεκτημένα οικονομικά συμφέροντα, στην έννοια των οποίων περιλαμβάνονται και  ενοχικά περιουσιακά δικαιώματα και ειδικότερα απαιτήσεις, είτε αναγνωρισμένες με δικαστική ή διαιτητική απόφαση, είτε γεννημένες κατά το εθνικό δίκαιο και δυνάμενες να ικανοποιηθούν δικαστικά με την προσφυγή στο δικαστήριο (</a:t>
            </a:r>
            <a:r>
              <a:rPr lang="el-GR" sz="2000" dirty="0" err="1" smtClean="0"/>
              <a:t>ΟλΑΠ</a:t>
            </a:r>
            <a:r>
              <a:rPr lang="el-GR" sz="2000" dirty="0" smtClean="0"/>
              <a:t> 6/2007).</a:t>
            </a:r>
          </a:p>
          <a:p>
            <a:pPr algn="just"/>
            <a:r>
              <a:rPr lang="el-GR" sz="2000" dirty="0" smtClean="0"/>
              <a:t>Όσον αφορά το ευνοϊκό για το ΕΚ επιτόκιο που εισάγεται από την αντίστοιχη ρύθμιση του Ν. 4092/2012 είναι ρύθμιση  αντίθετη στο άρθρο 4 § 1 του Συντάγματος περί ισότητας των Ελλήνων και αντίστοιχα στο άρθρο 1 του</a:t>
            </a:r>
            <a:r>
              <a:rPr lang="el-GR" sz="2000" dirty="0"/>
              <a:t> Πρώτου Πρόσθετου Πρωτοκόλλου της ΕΣΔΑ</a:t>
            </a:r>
            <a:r>
              <a:rPr lang="el-GR" sz="2000" dirty="0" smtClean="0"/>
              <a:t> καθώς ενέχει προσβολή της περιουσίας του παθόντος, χωρίς συνδρομή λόγων δημοσίου συμφέροντος.</a:t>
            </a:r>
            <a:endParaRPr lang="el-GR" sz="2000" dirty="0"/>
          </a:p>
        </p:txBody>
      </p:sp>
    </p:spTree>
    <p:extLst>
      <p:ext uri="{BB962C8B-B14F-4D97-AF65-F5344CB8AC3E}">
        <p14:creationId xmlns:p14="http://schemas.microsoft.com/office/powerpoint/2010/main" val="822376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16632"/>
            <a:ext cx="8424936" cy="6048672"/>
          </a:xfrm>
        </p:spPr>
        <p:txBody>
          <a:bodyPr>
            <a:normAutofit fontScale="40000" lnSpcReduction="20000"/>
          </a:bodyPr>
          <a:lstStyle/>
          <a:p>
            <a:endParaRPr lang="el-GR" dirty="0" smtClean="0"/>
          </a:p>
          <a:p>
            <a:endParaRPr lang="el-GR" dirty="0"/>
          </a:p>
          <a:p>
            <a:endParaRPr lang="el-GR" sz="6000" dirty="0" smtClean="0"/>
          </a:p>
          <a:p>
            <a:pPr marL="0" indent="0" algn="just">
              <a:buNone/>
            </a:pPr>
            <a:r>
              <a:rPr lang="el-GR" sz="6000" dirty="0" smtClean="0"/>
              <a:t>1</a:t>
            </a:r>
            <a:r>
              <a:rPr lang="el-GR" sz="6000" dirty="0"/>
              <a:t>.  Το  Επικουρικό  Κεφάλαιο  είναι  υποχρεωμένο  να  καταβάλει  στα </a:t>
            </a:r>
            <a:r>
              <a:rPr lang="el-GR" sz="6000" dirty="0" smtClean="0"/>
              <a:t>πρόσωπα  </a:t>
            </a:r>
            <a:r>
              <a:rPr lang="el-GR" sz="6000" dirty="0"/>
              <a:t>που  ζημιώθηκαν  την  κατά  την  παράγραφο  2 του άρθρου αυτού </a:t>
            </a:r>
            <a:r>
              <a:rPr lang="el-GR" sz="6000" dirty="0" smtClean="0"/>
              <a:t>αποζημίωση </a:t>
            </a:r>
            <a:r>
              <a:rPr lang="el-GR" sz="6000" dirty="0"/>
              <a:t>λόγω θανάτωσης  ή  σωματικών  βλαβών  ή  υλικών  ζημιών  από </a:t>
            </a:r>
            <a:r>
              <a:rPr lang="el-GR" sz="6000" dirty="0" smtClean="0"/>
              <a:t>αυτοκινητιστικά </a:t>
            </a:r>
            <a:r>
              <a:rPr lang="el-GR" sz="6000" dirty="0"/>
              <a:t>ατυχήματα όταν</a:t>
            </a:r>
            <a:r>
              <a:rPr lang="el-GR" sz="6000" dirty="0" smtClean="0"/>
              <a:t>:</a:t>
            </a:r>
          </a:p>
          <a:p>
            <a:pPr marL="0" indent="0" algn="just">
              <a:buNone/>
            </a:pPr>
            <a:r>
              <a:rPr lang="el-GR" sz="6000" dirty="0" smtClean="0"/>
              <a:t>  </a:t>
            </a:r>
            <a:endParaRPr lang="el-GR" sz="6000" dirty="0"/>
          </a:p>
          <a:p>
            <a:pPr marL="0" indent="0" algn="just">
              <a:buNone/>
            </a:pPr>
            <a:r>
              <a:rPr lang="el-GR" sz="6000" dirty="0" smtClean="0"/>
              <a:t>α</a:t>
            </a:r>
            <a:r>
              <a:rPr lang="el-GR" sz="6000" dirty="0"/>
              <a:t>) Αυτός που υπέχει ευθύνη παραμένει άγνωστος. Στην περίπτωση αυτή όμως </a:t>
            </a:r>
            <a:r>
              <a:rPr lang="el-GR" sz="6000" dirty="0" smtClean="0"/>
              <a:t>δεν </a:t>
            </a:r>
            <a:r>
              <a:rPr lang="el-GR" sz="6000" dirty="0"/>
              <a:t>υπάρχει υποχρέωση αποζημίωσης λόγω υλικών ζημιών, εκτός αν προκλήθηκαν </a:t>
            </a:r>
            <a:r>
              <a:rPr lang="el-GR" sz="6000" dirty="0" smtClean="0"/>
              <a:t>συγχρόνως </a:t>
            </a:r>
            <a:r>
              <a:rPr lang="el-GR" sz="6000" dirty="0"/>
              <a:t>και σωματικές βλάβες που απαιτούν νοσοκομειακή περίθαλψη, εφόσον </a:t>
            </a:r>
            <a:r>
              <a:rPr lang="el-GR" sz="6000" dirty="0" smtClean="0"/>
              <a:t>έχει </a:t>
            </a:r>
            <a:r>
              <a:rPr lang="el-GR" sz="6000" dirty="0"/>
              <a:t>επιληφθεί αστυνομική αρχή και η περίθαλψη αυτή διήρκησε τουλάχιστον για </a:t>
            </a:r>
            <a:r>
              <a:rPr lang="el-GR" sz="6000" dirty="0" smtClean="0"/>
              <a:t>χρονικό </a:t>
            </a:r>
            <a:r>
              <a:rPr lang="el-GR" sz="6000" dirty="0"/>
              <a:t>διάστημα πέντε ημερών σε δημόσιο νοσοκομείο ή ιδιωτικό </a:t>
            </a:r>
            <a:r>
              <a:rPr lang="el-GR" sz="6000" dirty="0" smtClean="0"/>
              <a:t>θεραπευτήριο.</a:t>
            </a:r>
            <a:endParaRPr lang="el-GR" sz="6000" dirty="0"/>
          </a:p>
          <a:p>
            <a:endParaRPr lang="el-GR" sz="6000" dirty="0"/>
          </a:p>
        </p:txBody>
      </p:sp>
    </p:spTree>
    <p:extLst>
      <p:ext uri="{BB962C8B-B14F-4D97-AF65-F5344CB8AC3E}">
        <p14:creationId xmlns:p14="http://schemas.microsoft.com/office/powerpoint/2010/main" val="3529066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332656"/>
            <a:ext cx="8317552" cy="5490936"/>
          </a:xfrm>
        </p:spPr>
        <p:txBody>
          <a:bodyPr>
            <a:normAutofit lnSpcReduction="10000"/>
          </a:bodyPr>
          <a:lstStyle/>
          <a:p>
            <a:pPr algn="just"/>
            <a:r>
              <a:rPr lang="el-GR" sz="2000" dirty="0" smtClean="0"/>
              <a:t>Η αντίθετη άποψη, όπως εκφράσθηκε εν προκειμένω από την αντίθετη εισήγηση του Αρεοπαγίτη κ. </a:t>
            </a:r>
            <a:r>
              <a:rPr lang="el-GR" sz="2000" dirty="0" err="1" smtClean="0"/>
              <a:t>Χατζηπαναγιώτη</a:t>
            </a:r>
            <a:r>
              <a:rPr lang="el-GR" sz="2000" dirty="0" smtClean="0"/>
              <a:t>, η οποία απηχεί και τις αντίστοιχα </a:t>
            </a:r>
            <a:r>
              <a:rPr lang="el-GR" sz="2000" dirty="0" err="1" smtClean="0"/>
              <a:t>υποστηριχθείσες</a:t>
            </a:r>
            <a:r>
              <a:rPr lang="el-GR" sz="2000" dirty="0" smtClean="0"/>
              <a:t> απόψεις στη θεωρία αλλά και στις αποφάσεις που δέχονται τη συνταγματικότητα των ρυθμίσεων για το ΕΚ και τη συμβατότητά τους με το </a:t>
            </a:r>
            <a:r>
              <a:rPr lang="el-GR" sz="2000" dirty="0" err="1" smtClean="0"/>
              <a:t>ενωσιακό</a:t>
            </a:r>
            <a:r>
              <a:rPr lang="el-GR" sz="2000" dirty="0" smtClean="0"/>
              <a:t> δίκαιο στηρίζεται στα ακόλουθα επιχειρήματα:</a:t>
            </a:r>
          </a:p>
          <a:p>
            <a:pPr algn="just"/>
            <a:r>
              <a:rPr lang="el-GR" sz="2000" dirty="0" smtClean="0"/>
              <a:t>Οι σχετικές επιταγές του </a:t>
            </a:r>
            <a:r>
              <a:rPr lang="el-GR" sz="2000" dirty="0" err="1" smtClean="0"/>
              <a:t>ενωσιακού</a:t>
            </a:r>
            <a:r>
              <a:rPr lang="el-GR" sz="2000" dirty="0" smtClean="0"/>
              <a:t> νομοθέτη αφορούν μόνο την περίπτωση ανασφάλιστου ή αγνώστων στοιχείων οχήματος και όχι την περίπτωση ανάκλησης της άδειας της ασφαλιστικής επιχείρησης ή της πτώχευσής του, περίπτωση που υπήρξε επιλογή του έλληνα νομοθέτη να την συμπεριλάβει στο άρθρο 19 του </a:t>
            </a:r>
            <a:r>
              <a:rPr lang="el-GR" sz="2000" dirty="0" err="1" smtClean="0"/>
              <a:t>κ.ν</a:t>
            </a:r>
            <a:r>
              <a:rPr lang="el-GR" sz="2000" dirty="0" smtClean="0"/>
              <a:t>. 489/76.</a:t>
            </a:r>
          </a:p>
          <a:p>
            <a:pPr algn="just"/>
            <a:r>
              <a:rPr lang="el-GR" sz="2000" dirty="0" smtClean="0"/>
              <a:t>Το ΕΚ σύμφωνα με το ελληνικό δίκαιο, αν και συνιστά νομικό πρόσωπο ιδιωτικού δικαίου, στην  ουσία αποτελεί φορέα κοινωνικής ασφάλισης, καθώς επιτελεί σκοπούς δημοσίου συμφέροντος, γεγονός που δικαιολογεί τη λήψη ειδικών μέτρων για την ενίσχυση της αποστολής του αυτής.</a:t>
            </a:r>
            <a:endParaRPr lang="el-GR" sz="2000" dirty="0"/>
          </a:p>
        </p:txBody>
      </p:sp>
    </p:spTree>
    <p:extLst>
      <p:ext uri="{BB962C8B-B14F-4D97-AF65-F5344CB8AC3E}">
        <p14:creationId xmlns:p14="http://schemas.microsoft.com/office/powerpoint/2010/main" val="2275910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389560" cy="5778968"/>
          </a:xfrm>
        </p:spPr>
        <p:txBody>
          <a:bodyPr>
            <a:normAutofit/>
          </a:bodyPr>
          <a:lstStyle/>
          <a:p>
            <a:pPr algn="just"/>
            <a:r>
              <a:rPr lang="el-GR" sz="2000" dirty="0" smtClean="0"/>
              <a:t>Ο ποσοτικός περιορισμός της χρηματικής ικανοποίησης δεν έρχεται σε αντίθεση με τις σχετικές επιταγές του </a:t>
            </a:r>
            <a:r>
              <a:rPr lang="el-GR" sz="2000" dirty="0" err="1" smtClean="0"/>
              <a:t>ενωσιακού</a:t>
            </a:r>
            <a:r>
              <a:rPr lang="el-GR" sz="2000" dirty="0" smtClean="0"/>
              <a:t> νομοθέτη καθώς δεν πρόκειται για το ίδιο το θύμα του ατυχήματος αλλά για τους συγγενείς του,  για την ικανοποίηση των οποίων δεν κάνει λόγο η αντίστοιχη </a:t>
            </a:r>
            <a:r>
              <a:rPr lang="el-GR" sz="2000" dirty="0" err="1" smtClean="0"/>
              <a:t>κωδικοποιητική</a:t>
            </a:r>
            <a:r>
              <a:rPr lang="el-GR" sz="2000" dirty="0" smtClean="0"/>
              <a:t> Οδηγία 2009/103, η οποία στην 14</a:t>
            </a:r>
            <a:r>
              <a:rPr lang="el-GR" sz="2000" baseline="30000" dirty="0" smtClean="0"/>
              <a:t>η</a:t>
            </a:r>
            <a:r>
              <a:rPr lang="el-GR" sz="2000" dirty="0" smtClean="0"/>
              <a:t> αιτιολογική της σκέψη αναφέρεται στο θύμα που δεν πρέπει να παραμένει χωρίς αποζημίωση από όχημα ανασφάλιστο ή αγνώστων στοιχείων.</a:t>
            </a:r>
          </a:p>
          <a:p>
            <a:pPr algn="just"/>
            <a:r>
              <a:rPr lang="el-GR" sz="2000" dirty="0" smtClean="0"/>
              <a:t>Η λήψη των έκτακτων μέτρων γίνεται για να συνεχίσει τη λειτουργία του το ΕΚ, το οποίο διαφορετικά θα οδηγείτο σε παύση της λειτουργίας, ενόψει των έκτακτων οικονομικών συνθηκών που αντιμετωπίζει η χώρα, ο δε ποσοτικός περιορισμός δεν αποκλείει τη δυνατότητα των δικαιούχων να στραφούν κατά του υπαιτίου ή οποιουδήποτε άλλου υπόχρεου προσώπου.</a:t>
            </a:r>
          </a:p>
          <a:p>
            <a:pPr algn="just"/>
            <a:endParaRPr lang="el-GR" sz="2000" dirty="0"/>
          </a:p>
        </p:txBody>
      </p:sp>
    </p:spTree>
    <p:extLst>
      <p:ext uri="{BB962C8B-B14F-4D97-AF65-F5344CB8AC3E}">
        <p14:creationId xmlns:p14="http://schemas.microsoft.com/office/powerpoint/2010/main" val="2853012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just"/>
            <a:r>
              <a:rPr lang="el-GR" sz="1800" dirty="0" smtClean="0"/>
              <a:t>Στο ίδιο πνεύμα η αιτιολόγηση της αναδρομικότητας των αντίστοιχων ρυθμίσεων καθώς γίνεται για λόγους δημοσίου συμφέροντος και δεν θίγει τα τελεσιδίκως κριθέντα ενώ το ευνοϊκό επιτόκιο σέβεται το Σύνταγμα, την ΕΣΔΑ και το άρθρο 1 του Πρώτου Πρόσθετου Πρωτοκόλλου γιατί αποσκοπεί στην προστασία της περιουσίας του με στόχο να εκπληρώνει την εγγυητική του λειτουργία και τον «οιονεί» δημόσιο χαρακτήρα του</a:t>
            </a:r>
            <a:endParaRPr lang="el-GR"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7" y="3284984"/>
            <a:ext cx="303053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068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1" y="5175329"/>
            <a:ext cx="2664001"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idx="1"/>
          </p:nvPr>
        </p:nvSpPr>
        <p:spPr>
          <a:xfrm>
            <a:off x="0" y="-8060"/>
            <a:ext cx="8820472" cy="6866059"/>
          </a:xfrm>
        </p:spPr>
        <p:txBody>
          <a:bodyPr>
            <a:normAutofit/>
          </a:bodyPr>
          <a:lstStyle/>
          <a:p>
            <a:endParaRPr lang="el-GR" sz="1800" b="1" dirty="0" smtClean="0"/>
          </a:p>
          <a:p>
            <a:r>
              <a:rPr lang="el-GR" sz="1800" b="1" dirty="0" smtClean="0"/>
              <a:t>Κριτικές θέσεις – παρατηρήσεις</a:t>
            </a:r>
          </a:p>
          <a:p>
            <a:pPr algn="just"/>
            <a:r>
              <a:rPr lang="el-GR" sz="1800" dirty="0" smtClean="0"/>
              <a:t>1. Δεν είναι τυχαίο το γεγονός ότι οι συγκεκριμένες ρυθμίσεις επιβλήθηκαν από νόμο </a:t>
            </a:r>
            <a:r>
              <a:rPr lang="el-GR" sz="1800" dirty="0" err="1" smtClean="0"/>
              <a:t>μνημονιακό</a:t>
            </a:r>
            <a:r>
              <a:rPr lang="el-GR" sz="1800" dirty="0" smtClean="0"/>
              <a:t> και χωρίς αμφιβολία εντάσσονται στην ακολουθούμενη λογική περικοπής της πάσης φύσεως κοινωνικών παροχών.</a:t>
            </a:r>
          </a:p>
          <a:p>
            <a:pPr algn="just"/>
            <a:r>
              <a:rPr lang="el-GR" sz="1800" dirty="0" smtClean="0"/>
              <a:t>2. Αναφορικά με την </a:t>
            </a:r>
            <a:r>
              <a:rPr lang="el-GR" sz="1800" dirty="0" err="1" smtClean="0"/>
              <a:t>ενωσιακή</a:t>
            </a:r>
            <a:r>
              <a:rPr lang="el-GR" sz="1800" dirty="0" smtClean="0"/>
              <a:t> νομοθεσία ναι μεν στην αντίστοιχη Οδηγία γίνεται λόγος για θύμα χωρίς όμως αυτό να σημαίνει ότι πρέπει πάση θυσία να αποζημιώνεται το θύμα ειδικά όταν δυστυχώς χάνει τη ζωή του, γεγονός ακριβώς που δίνει τη δυνατότητα στους οικείους του να αξιώσουν αποζημίωση για τη δική τους ζημία και όχι για τη ζημία του θανόντος.</a:t>
            </a:r>
          </a:p>
          <a:p>
            <a:pPr algn="just"/>
            <a:r>
              <a:rPr lang="el-GR" sz="1800" dirty="0" smtClean="0"/>
              <a:t>3. Η δυνατότητα που κατά τους υποστηρικτές της άποψης για τη συνταγματικότητα των σχετικών ρυθμίσεων παρέχεται ειδικά στα θύματα που έχουν  πληγεί από ανασφάλιστα οχήματα να στραφούν κατά του υπαιτίου οδηγού – θεωρώ – ότι στην ουσία δεν ευσταθεί καθώς ένας οδηγός ή κύριος που δεν μπορεί να καταβάλλει ασφάλιστρα για μία απλή ασφάλιση ευθύνης είναι πολύ απίθανο να είναι πρόσωπο σε θέση να καταβάλλει ποσά πολύ υψηλότερα.</a:t>
            </a:r>
          </a:p>
          <a:p>
            <a:pPr algn="just"/>
            <a:endParaRPr lang="el-GR" sz="1800" dirty="0"/>
          </a:p>
        </p:txBody>
      </p:sp>
    </p:spTree>
    <p:extLst>
      <p:ext uri="{BB962C8B-B14F-4D97-AF65-F5344CB8AC3E}">
        <p14:creationId xmlns:p14="http://schemas.microsoft.com/office/powerpoint/2010/main" val="1728889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332656"/>
            <a:ext cx="8676456" cy="6192687"/>
          </a:xfrm>
        </p:spPr>
        <p:txBody>
          <a:bodyPr>
            <a:normAutofit/>
          </a:bodyPr>
          <a:lstStyle/>
          <a:p>
            <a:pPr algn="just"/>
            <a:r>
              <a:rPr lang="el-GR" sz="2000" dirty="0" smtClean="0"/>
              <a:t>4.Το κόστος της σωτηρίας ενός ασκούντος δημόσια λειτουργία νομικού προσώπου ιδ. δικαίου καλούνται να το επωμιστούν οι πολίτες και ιδίως συγγενείς θυμάτων των αυτοκινητικών ατυχημάτων ενώ θα μπορούσαν να ληφθούν μέτρα, είτε εκ μέρους του κράτους με τη δική του συμβολή, όπως τον </a:t>
            </a:r>
            <a:r>
              <a:rPr lang="el-GR" sz="2000" dirty="0" err="1" smtClean="0"/>
              <a:t>εξορθολογισμό</a:t>
            </a:r>
            <a:r>
              <a:rPr lang="el-GR" sz="2000" dirty="0" smtClean="0"/>
              <a:t> των δαπανών του, την εξασφάλιση συμμετοχής του στην ασφαλιστική εκκαθάριση, που εν μέρει επιχειρεί ο νέος Ν. 4364/2016, είτε με βάση τους κανόνες της ιδιωτικής οικονομίας, όπως αναδιάρθρωση υπηρεσιών του και λειτουργία του με βάση νέα πρότυπα και εκ βάθρων ανασυγκρότησή του σε συνεργασία πάντα με τις ασφαλιστικές επιχειρήσεις που είναι υποχρεωτικά και αυτοδίκαια όλες οι λειτουργούσες στην ελληνική έννομη τάξη ασφαλιστικές επιχειρήσεις.</a:t>
            </a:r>
          </a:p>
          <a:p>
            <a:pPr algn="just"/>
            <a:r>
              <a:rPr lang="el-GR" sz="2000" dirty="0" smtClean="0"/>
              <a:t>5. Το συχνό φαινόμενο ανάκλησης αδειών λειτουργίας ασφαλιστικών επιχειρήσεων ισοδυναμεί με έλλειψη ασφάλισης και μάλιστα, χωρίς καμία υπαιτιότητα του οδηγού, ο οποίος, μάλιστα, κινδυνεύει να κληθεί να πληρώσει για να συμπληρωθούν τα αιτούμενα ποσά από τους δικαιούχους.</a:t>
            </a:r>
            <a:endParaRPr lang="el-GR" sz="2000" dirty="0"/>
          </a:p>
        </p:txBody>
      </p:sp>
    </p:spTree>
    <p:extLst>
      <p:ext uri="{BB962C8B-B14F-4D97-AF65-F5344CB8AC3E}">
        <p14:creationId xmlns:p14="http://schemas.microsoft.com/office/powerpoint/2010/main" val="3782885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476672"/>
            <a:ext cx="8245544" cy="5058888"/>
          </a:xfrm>
        </p:spPr>
        <p:txBody>
          <a:bodyPr>
            <a:normAutofit/>
          </a:bodyPr>
          <a:lstStyle/>
          <a:p>
            <a:pPr lvl="1" algn="just"/>
            <a:r>
              <a:rPr lang="el-GR" sz="2000" dirty="0" smtClean="0"/>
              <a:t>6.  Η αναδρομικότητα των σχετικών ρυθμίσεων και η διαφορετική μεταχείριση αυτών που πρόλαβαν και όσων δεν πρόλαβαν να διεκδικήσουν τα ποσά που οι ίδιοι δικαιούνται με βάση το άρθρο 932 ΑΚ μόνο αναστάτωση και αδικία μπορεί να επιφέρει και πραγματικά έρχεται σε αντίθεση με τη διάταξη του άρθρου 4 του Συντάγματος και την ΕΣΔΑ (άρθρο 6 αυτής) και το άρθρο 1 του Πρώτου Πρόσθετου Πρωτοκόλλου.</a:t>
            </a:r>
          </a:p>
          <a:p>
            <a:pPr lvl="1" algn="just"/>
            <a:r>
              <a:rPr lang="el-GR" sz="2000" dirty="0" smtClean="0"/>
              <a:t>7. Η αρχή της αναλογικότητας πλήττεται πολύπλευρα από τις σχετικές ρυθμίσεις καθώς πρόκειται για μέτρα ιδιαίτερα αυθαίρετα (π.χ. γιατί 6.000 ευρώ και όχι 8.000 ή άλλο ποσό</a:t>
            </a:r>
            <a:r>
              <a:rPr lang="en-US" sz="2000" dirty="0" smtClean="0"/>
              <a:t>;) </a:t>
            </a:r>
            <a:r>
              <a:rPr lang="el-GR" sz="2000" dirty="0" smtClean="0"/>
              <a:t>επαχθή και άνισα για την επίτευξη της εξασφάλισης της βιωσιμότητας</a:t>
            </a:r>
            <a:r>
              <a:rPr lang="en-US" sz="2000" dirty="0" smtClean="0"/>
              <a:t> </a:t>
            </a:r>
            <a:r>
              <a:rPr lang="el-GR" sz="2000" dirty="0" smtClean="0"/>
              <a:t>του ΕΚ, η οποία σαφώς και πρέπει να γίνει άμεσα αλλά με μέσα λιγότερο επαχθή αλλά εξίσου αποτελεσματικά με αυτά που έχουν ληφθεί από το Ν. 4092/2012. </a:t>
            </a:r>
            <a:endParaRPr lang="el-GR" sz="2000" dirty="0"/>
          </a:p>
        </p:txBody>
      </p:sp>
    </p:spTree>
    <p:extLst>
      <p:ext uri="{BB962C8B-B14F-4D97-AF65-F5344CB8AC3E}">
        <p14:creationId xmlns:p14="http://schemas.microsoft.com/office/powerpoint/2010/main" val="1285225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73536" cy="5418928"/>
          </a:xfrm>
        </p:spPr>
        <p:txBody>
          <a:bodyPr>
            <a:normAutofit fontScale="85000" lnSpcReduction="10000"/>
          </a:bodyPr>
          <a:lstStyle/>
          <a:p>
            <a:pPr marL="0" indent="0" algn="just">
              <a:buNone/>
            </a:pPr>
            <a:r>
              <a:rPr lang="el-GR" sz="1800" dirty="0" smtClean="0"/>
              <a:t>Ενδεικτική Βιβλιογραφία:</a:t>
            </a:r>
          </a:p>
          <a:p>
            <a:pPr marL="0" indent="0" algn="just">
              <a:buNone/>
            </a:pPr>
            <a:r>
              <a:rPr lang="el-GR" sz="1800" dirty="0" smtClean="0"/>
              <a:t>1. </a:t>
            </a:r>
            <a:r>
              <a:rPr lang="el-GR" sz="1800" dirty="0" err="1" smtClean="0"/>
              <a:t>Αθ</a:t>
            </a:r>
            <a:r>
              <a:rPr lang="el-GR" sz="1800" dirty="0" smtClean="0"/>
              <a:t>. Κρητικού, Αποζημίωση από τροχαία αυτοκινητικά ατυχήματα (Συμπλήρωμα  έτους 2014 στην 4η </a:t>
            </a:r>
            <a:r>
              <a:rPr lang="el-GR" sz="1800" dirty="0" err="1" smtClean="0"/>
              <a:t>εκδ</a:t>
            </a:r>
            <a:r>
              <a:rPr lang="el-GR" sz="1800" dirty="0" smtClean="0"/>
              <a:t>. του 2008), σ. 195 </a:t>
            </a:r>
            <a:r>
              <a:rPr lang="el-GR" sz="1800" dirty="0" err="1" smtClean="0"/>
              <a:t>επ</a:t>
            </a:r>
            <a:r>
              <a:rPr lang="el-GR" sz="1800" dirty="0" smtClean="0"/>
              <a:t>.</a:t>
            </a:r>
          </a:p>
          <a:p>
            <a:pPr marL="0" indent="0" algn="just">
              <a:buNone/>
            </a:pPr>
            <a:r>
              <a:rPr lang="el-GR" sz="1800" dirty="0" smtClean="0"/>
              <a:t>2. Ι. Ρόκα, Περιορισμοί των παροχών του Επικουρικού Κεφαλαίου του </a:t>
            </a:r>
            <a:r>
              <a:rPr lang="el-GR" sz="1800" dirty="0" err="1" smtClean="0"/>
              <a:t>κ.ν</a:t>
            </a:r>
            <a:r>
              <a:rPr lang="el-GR" sz="1800" dirty="0" smtClean="0"/>
              <a:t>. 489/76 και ιδιαίτερα αυτών που επέφερε ο Ν. 4092/2012 και οι δεσμεύσεις του νομοθέτη από το διεθνές &amp; </a:t>
            </a:r>
            <a:r>
              <a:rPr lang="el-GR" sz="1800" dirty="0" err="1" smtClean="0"/>
              <a:t>ενωσιακό</a:t>
            </a:r>
            <a:r>
              <a:rPr lang="el-GR" sz="1800" dirty="0" smtClean="0"/>
              <a:t> δίκαιο, </a:t>
            </a:r>
            <a:r>
              <a:rPr lang="el-GR" sz="1800" dirty="0" err="1" smtClean="0"/>
              <a:t>ΕΕμπΔ</a:t>
            </a:r>
            <a:r>
              <a:rPr lang="el-GR" sz="1800" dirty="0" smtClean="0"/>
              <a:t> 2013, σ. 1 </a:t>
            </a:r>
            <a:r>
              <a:rPr lang="el-GR" sz="1800" dirty="0" err="1" smtClean="0"/>
              <a:t>επ</a:t>
            </a:r>
            <a:r>
              <a:rPr lang="el-GR" sz="1800" dirty="0" smtClean="0"/>
              <a:t>., </a:t>
            </a:r>
          </a:p>
          <a:p>
            <a:pPr marL="0" indent="0" algn="just">
              <a:buNone/>
            </a:pPr>
            <a:r>
              <a:rPr lang="el-GR" sz="1800" dirty="0" smtClean="0"/>
              <a:t>3. </a:t>
            </a:r>
            <a:r>
              <a:rPr lang="el-GR" sz="1800" dirty="0" err="1" smtClean="0"/>
              <a:t>Ηλ</a:t>
            </a:r>
            <a:r>
              <a:rPr lang="el-GR" sz="1800" dirty="0" smtClean="0"/>
              <a:t>. </a:t>
            </a:r>
            <a:r>
              <a:rPr lang="el-GR" sz="1800" dirty="0" err="1" smtClean="0"/>
              <a:t>Κλάππα</a:t>
            </a:r>
            <a:r>
              <a:rPr lang="el-GR" sz="1800" dirty="0" smtClean="0"/>
              <a:t>, Αντισυνταγματικότητα διάταξης περί περιορισμού της ευθύνης του Επικουρικού Κεφαλαίου στις περιπτώσεις πτώχευσης ασφαλιστικής εταιρίας ή ανάκλησης της άδειάς της και ανάγκη άμεσης νομοθετικής τροποποίησής της, Πειραϊκή Νομολογία 2010, σ. 251,</a:t>
            </a:r>
          </a:p>
          <a:p>
            <a:pPr marL="0" indent="0" algn="just">
              <a:buNone/>
            </a:pPr>
            <a:r>
              <a:rPr lang="el-GR" sz="1800" dirty="0" smtClean="0"/>
              <a:t>4. </a:t>
            </a:r>
            <a:r>
              <a:rPr lang="el-GR" sz="1800" dirty="0" err="1" smtClean="0"/>
              <a:t>Ηλ</a:t>
            </a:r>
            <a:r>
              <a:rPr lang="el-GR" sz="1800" dirty="0" smtClean="0"/>
              <a:t>. </a:t>
            </a:r>
            <a:r>
              <a:rPr lang="el-GR" sz="1800" dirty="0" err="1" smtClean="0"/>
              <a:t>Κλάππα</a:t>
            </a:r>
            <a:r>
              <a:rPr lang="el-GR" sz="1800" dirty="0" smtClean="0"/>
              <a:t>, Κριτική θεώρηση των νέων διατάξεων περί Επικουρικού Κεφαλαίου: Τα θύματα και οι πρώην ασφαλισμένοι ως έμμεσοι χρηματοδότες του Επικουρικού Κεφαλαίου, Πειραϊκή Νομολογία 2013, σ. 17,</a:t>
            </a:r>
          </a:p>
          <a:p>
            <a:pPr marL="0" indent="0" algn="just">
              <a:buNone/>
            </a:pPr>
            <a:r>
              <a:rPr lang="el-GR" sz="1800" dirty="0" smtClean="0"/>
              <a:t>5. </a:t>
            </a:r>
            <a:r>
              <a:rPr lang="el-GR" sz="1800" dirty="0" err="1" smtClean="0"/>
              <a:t>Ηλ</a:t>
            </a:r>
            <a:r>
              <a:rPr lang="el-GR" sz="1800" dirty="0" smtClean="0"/>
              <a:t>. </a:t>
            </a:r>
            <a:r>
              <a:rPr lang="el-GR" sz="1800" dirty="0" err="1" smtClean="0"/>
              <a:t>Κλάππα</a:t>
            </a:r>
            <a:r>
              <a:rPr lang="el-GR" sz="1800" dirty="0" smtClean="0"/>
              <a:t>, Η δεσμευτικότητα των αποφάσεων του Δικαστηρίου της Ευρωπαϊκής Ένωσης (ΔΕΕ) για τον εθνικό δικαστή, Πειραϊκή Νομολογία 2015, σ. 27,  </a:t>
            </a:r>
          </a:p>
          <a:p>
            <a:pPr marL="0" indent="0" algn="just">
              <a:buNone/>
            </a:pPr>
            <a:r>
              <a:rPr lang="el-GR" sz="1800" dirty="0"/>
              <a:t>6</a:t>
            </a:r>
            <a:r>
              <a:rPr lang="el-GR" sz="1800" dirty="0" smtClean="0"/>
              <a:t>. Ξ. </a:t>
            </a:r>
            <a:r>
              <a:rPr lang="el-GR" sz="1800" dirty="0" err="1" smtClean="0"/>
              <a:t>Κοντιάδη</a:t>
            </a:r>
            <a:r>
              <a:rPr lang="el-GR" sz="1800" dirty="0" smtClean="0"/>
              <a:t>, Ζητήματα συνταγματικότητας της πρόσφατης νομοθεσίας περί Επικουρικού Κεφαλαίου (ν.4092/2012), στα Πρακτικά Συνεδρίου της Ε.Ν.Δ.Ι.Α.Α.Ε.Τ.Α. (Ένωσης Νομικών Δικαίου Ιδιωτικής Ασφάλισης &amp; Αστικής Ευθύνης Τροχαίων Ατυχημάτων), με τίτλο Ιδιωτική ασφάλιση &amp; Αποζημίωση από τροχαία ατυχήματα, Νομ. Βιβλιοθήκη, σ. 163 </a:t>
            </a:r>
            <a:r>
              <a:rPr lang="el-GR" sz="1800" dirty="0" err="1" smtClean="0"/>
              <a:t>επ</a:t>
            </a:r>
            <a:r>
              <a:rPr lang="el-GR" sz="1800" dirty="0" smtClean="0"/>
              <a:t>. </a:t>
            </a:r>
          </a:p>
          <a:p>
            <a:pPr marL="0" indent="0" algn="just">
              <a:buNone/>
            </a:pPr>
            <a:r>
              <a:rPr lang="el-GR" sz="1800" dirty="0"/>
              <a:t>7</a:t>
            </a:r>
            <a:r>
              <a:rPr lang="el-GR" sz="1800" dirty="0" smtClean="0"/>
              <a:t>. Γ. </a:t>
            </a:r>
            <a:r>
              <a:rPr lang="el-GR" sz="1800" dirty="0" err="1" smtClean="0"/>
              <a:t>Κατρούγκαλου</a:t>
            </a:r>
            <a:r>
              <a:rPr lang="el-GR" sz="1800" dirty="0" smtClean="0"/>
              <a:t>, Η αντισυνταγματικότητα των ρυθμίσεων του ν. 4092/2012, στα ίδια αναφερθέντα στην </a:t>
            </a:r>
            <a:r>
              <a:rPr lang="el-GR" sz="1800" dirty="0" err="1" smtClean="0"/>
              <a:t>υποσ</a:t>
            </a:r>
            <a:r>
              <a:rPr lang="el-GR" sz="1800" dirty="0" smtClean="0"/>
              <a:t>. </a:t>
            </a:r>
            <a:r>
              <a:rPr lang="el-GR" sz="1800" smtClean="0"/>
              <a:t>6,  Πρακτικά  Συνεδρίου, </a:t>
            </a:r>
            <a:r>
              <a:rPr lang="el-GR" sz="1800" dirty="0" smtClean="0"/>
              <a:t>σ. 177 </a:t>
            </a:r>
            <a:r>
              <a:rPr lang="el-GR" sz="1800" dirty="0" err="1" smtClean="0"/>
              <a:t>επ</a:t>
            </a:r>
            <a:r>
              <a:rPr lang="el-GR" sz="1800" dirty="0" smtClean="0"/>
              <a:t>. </a:t>
            </a:r>
          </a:p>
          <a:p>
            <a:pPr marL="0" indent="0" algn="just">
              <a:buNone/>
            </a:pPr>
            <a:endParaRPr lang="el-GR" sz="1800" dirty="0"/>
          </a:p>
        </p:txBody>
      </p:sp>
    </p:spTree>
    <p:extLst>
      <p:ext uri="{BB962C8B-B14F-4D97-AF65-F5344CB8AC3E}">
        <p14:creationId xmlns:p14="http://schemas.microsoft.com/office/powerpoint/2010/main" val="3445629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dirty="0" smtClean="0"/>
          </a:p>
          <a:p>
            <a:endParaRPr lang="el-GR" dirty="0"/>
          </a:p>
          <a:p>
            <a:pPr lvl="1"/>
            <a:r>
              <a:rPr lang="el-GR" sz="3200" b="1" dirty="0" smtClean="0">
                <a:latin typeface="Arial Black" panose="020B0A04020102020204" pitchFamily="34" charset="0"/>
              </a:rPr>
              <a:t>Σας ευχαριστώ πολύ για την προσοχή σας</a:t>
            </a:r>
          </a:p>
          <a:p>
            <a:endParaRPr lang="el-GR" b="1" dirty="0"/>
          </a:p>
          <a:p>
            <a:endParaRPr lang="el-GR" dirty="0" smtClean="0"/>
          </a:p>
          <a:p>
            <a:pPr lvl="1"/>
            <a:r>
              <a:rPr lang="el-GR" i="1" dirty="0" smtClean="0"/>
              <a:t>Έφη Τζίβα, Αν. Καθηγήτρια Νομικής Σχολής του Α.Π.Θ</a:t>
            </a:r>
            <a:r>
              <a:rPr lang="el-GR" dirty="0" smtClean="0"/>
              <a:t>.</a:t>
            </a:r>
          </a:p>
        </p:txBody>
      </p:sp>
    </p:spTree>
    <p:extLst>
      <p:ext uri="{BB962C8B-B14F-4D97-AF65-F5344CB8AC3E}">
        <p14:creationId xmlns:p14="http://schemas.microsoft.com/office/powerpoint/2010/main" val="2614976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marL="0" indent="0" algn="just">
              <a:buNone/>
            </a:pPr>
            <a:r>
              <a:rPr lang="el-GR" dirty="0" smtClean="0"/>
              <a:t>	 β)  Το  ατύχημα  προήλθε  από  αυτοκίνητο  ως προς το οποίο δεν έχει  εκπληρωθεί η κατά το άρθρο 2 υποχρέωση.</a:t>
            </a:r>
          </a:p>
          <a:p>
            <a:pPr marL="0" indent="0" algn="just">
              <a:buNone/>
            </a:pPr>
            <a:r>
              <a:rPr lang="el-GR" dirty="0" smtClean="0"/>
              <a:t> </a:t>
            </a:r>
          </a:p>
          <a:p>
            <a:pPr marL="0" indent="0" algn="just">
              <a:buNone/>
            </a:pPr>
            <a:r>
              <a:rPr lang="el-GR" dirty="0" smtClean="0"/>
              <a:t>	Εξαιρούνται της αποζημίωσης τα πρόσωπα που επιβιβάσθηκαν με την θέλησή τους  στο όχημα που προκάλεσε την ζημία, εφόσον το Επικουρικό Κεφάλαιο αποδείξει ότι γνώριζαν ότι το όχημα δεν ήταν ασφαλισμένο</a:t>
            </a:r>
            <a:endParaRPr lang="el-GR" dirty="0"/>
          </a:p>
        </p:txBody>
      </p:sp>
    </p:spTree>
    <p:extLst>
      <p:ext uri="{BB962C8B-B14F-4D97-AF65-F5344CB8AC3E}">
        <p14:creationId xmlns:p14="http://schemas.microsoft.com/office/powerpoint/2010/main" val="318310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029520" cy="5274912"/>
          </a:xfrm>
        </p:spPr>
        <p:txBody>
          <a:bodyPr>
            <a:normAutofit fontScale="25000" lnSpcReduction="20000"/>
          </a:bodyPr>
          <a:lstStyle/>
          <a:p>
            <a:pPr marL="0" indent="0" algn="just">
              <a:buNone/>
            </a:pPr>
            <a:r>
              <a:rPr lang="el-GR" dirty="0"/>
              <a:t> </a:t>
            </a:r>
            <a:r>
              <a:rPr lang="el-GR" dirty="0" smtClean="0"/>
              <a:t>  	</a:t>
            </a:r>
          </a:p>
          <a:p>
            <a:pPr marL="0" indent="0" algn="just">
              <a:buNone/>
            </a:pPr>
            <a:r>
              <a:rPr lang="el-GR" dirty="0"/>
              <a:t>	</a:t>
            </a:r>
            <a:endParaRPr lang="el-GR" dirty="0" smtClean="0"/>
          </a:p>
          <a:p>
            <a:pPr marL="0" indent="0" algn="just">
              <a:buNone/>
            </a:pPr>
            <a:r>
              <a:rPr lang="el-GR" sz="7200" dirty="0"/>
              <a:t>	</a:t>
            </a:r>
            <a:endParaRPr lang="el-GR" sz="7200" dirty="0" smtClean="0"/>
          </a:p>
          <a:p>
            <a:pPr marL="0" indent="0" algn="just">
              <a:buNone/>
            </a:pPr>
            <a:r>
              <a:rPr lang="el-GR" sz="7200" dirty="0" smtClean="0"/>
              <a:t>	</a:t>
            </a:r>
            <a:r>
              <a:rPr lang="el-GR" sz="8000" dirty="0" smtClean="0"/>
              <a:t>γ. </a:t>
            </a:r>
            <a:r>
              <a:rPr lang="el-GR" sz="8000" dirty="0"/>
              <a:t>Ο  ασφαλιστής πτώχευσε ή η σε βάρος του εκτέλεση απέβη </a:t>
            </a:r>
            <a:r>
              <a:rPr lang="el-GR" sz="8000" dirty="0" smtClean="0"/>
              <a:t>άκαρπη ή ανακλήθηκε </a:t>
            </a:r>
            <a:r>
              <a:rPr lang="el-GR" sz="8000" dirty="0"/>
              <a:t>η άδεια λειτουργίας ασφαλιστικής επιχείρησης  ένεκα </a:t>
            </a:r>
            <a:r>
              <a:rPr lang="el-GR" sz="8000" dirty="0" smtClean="0"/>
              <a:t>παραβάσεως </a:t>
            </a:r>
            <a:r>
              <a:rPr lang="el-GR" sz="8000" dirty="0"/>
              <a:t>νόμου</a:t>
            </a:r>
            <a:r>
              <a:rPr lang="el-GR" sz="8000" dirty="0" smtClean="0"/>
              <a:t>.</a:t>
            </a:r>
          </a:p>
          <a:p>
            <a:pPr marL="0" indent="0" algn="just">
              <a:buNone/>
            </a:pPr>
            <a:endParaRPr lang="el-GR" sz="8000" dirty="0" smtClean="0"/>
          </a:p>
          <a:p>
            <a:pPr marL="0" indent="0" algn="just">
              <a:buNone/>
            </a:pPr>
            <a:endParaRPr lang="el-GR" sz="8000" dirty="0"/>
          </a:p>
          <a:p>
            <a:pPr marL="0" indent="0" algn="just">
              <a:buNone/>
            </a:pPr>
            <a:r>
              <a:rPr lang="el-GR" sz="8000" dirty="0"/>
              <a:t>	</a:t>
            </a:r>
            <a:r>
              <a:rPr lang="el-GR" sz="8000" dirty="0" smtClean="0"/>
              <a:t>Στην </a:t>
            </a:r>
            <a:r>
              <a:rPr lang="el-GR" sz="8000" dirty="0"/>
              <a:t>περίπτωση αυτή, το Επικουρικό Κεφάλαιο έχει δικαίωμα </a:t>
            </a:r>
            <a:r>
              <a:rPr lang="el-GR" sz="8000" dirty="0" smtClean="0"/>
              <a:t>αναγωγής κατά του </a:t>
            </a:r>
            <a:r>
              <a:rPr lang="el-GR" sz="8000" dirty="0" err="1" smtClean="0"/>
              <a:t>διαμεσολαβήσαντος</a:t>
            </a:r>
            <a:r>
              <a:rPr lang="el-GR" sz="8000" dirty="0" smtClean="0"/>
              <a:t> στην ασφάλιση προσώπου μέχρι του ισόποσου σε δραχμές </a:t>
            </a:r>
            <a:r>
              <a:rPr lang="el-GR" sz="8000" dirty="0"/>
              <a:t>των "1.500 ευρώ", εκτός αν αυτός αποδείξει ότι δεν γνώριζε </a:t>
            </a:r>
            <a:r>
              <a:rPr lang="el-GR" sz="8000" dirty="0" smtClean="0"/>
              <a:t>ούτε μπορούσε </a:t>
            </a:r>
            <a:r>
              <a:rPr lang="el-GR" sz="8000" dirty="0"/>
              <a:t>να γνωρίζει, οσηδήποτε επιμέλεια και αν είχε επιδείξει, </a:t>
            </a:r>
            <a:r>
              <a:rPr lang="el-GR" sz="8000" dirty="0" smtClean="0"/>
              <a:t>την επικείμενη </a:t>
            </a:r>
            <a:r>
              <a:rPr lang="el-GR" sz="8000" dirty="0"/>
              <a:t>πτώχευση ή ανάκληση. Ο παραπάνω περιορισμός της ευθύνης </a:t>
            </a:r>
            <a:r>
              <a:rPr lang="el-GR" sz="8000" dirty="0" smtClean="0"/>
              <a:t>του </a:t>
            </a:r>
            <a:r>
              <a:rPr lang="el-GR" sz="8000" dirty="0" err="1" smtClean="0"/>
              <a:t>διαμεσολαβήσαντος</a:t>
            </a:r>
            <a:r>
              <a:rPr lang="el-GR" sz="8000" dirty="0" smtClean="0"/>
              <a:t> </a:t>
            </a:r>
            <a:r>
              <a:rPr lang="el-GR" sz="8000" dirty="0"/>
              <a:t>δεν ισχύει, αν αυτός ενήργησε με δόλο. Επίσης, </a:t>
            </a:r>
            <a:r>
              <a:rPr lang="el-GR" sz="8000" dirty="0" smtClean="0"/>
              <a:t>στην ως </a:t>
            </a:r>
            <a:r>
              <a:rPr lang="el-GR" sz="8000" dirty="0"/>
              <a:t>άνω περίπτωση το Επικουρικό Κεφάλαιο έχει ιδία αξίωση κατά </a:t>
            </a:r>
            <a:r>
              <a:rPr lang="el-GR" sz="8000" dirty="0" smtClean="0"/>
              <a:t>του αντασφαλιστή </a:t>
            </a:r>
            <a:r>
              <a:rPr lang="el-GR" sz="8000" dirty="0"/>
              <a:t>για τις υποχρεώσεις του προς την ασφαλιστική </a:t>
            </a:r>
            <a:r>
              <a:rPr lang="el-GR" sz="8000" dirty="0" smtClean="0"/>
              <a:t>επιχείρηση που </a:t>
            </a:r>
            <a:r>
              <a:rPr lang="el-GR" sz="8000" dirty="0"/>
              <a:t>προκύπτουν από την </a:t>
            </a:r>
            <a:r>
              <a:rPr lang="el-GR" sz="8000" dirty="0" err="1" smtClean="0"/>
              <a:t>αντασφαλιστική</a:t>
            </a:r>
            <a:r>
              <a:rPr lang="el-GR" sz="8000" dirty="0" smtClean="0"/>
              <a:t> </a:t>
            </a:r>
            <a:r>
              <a:rPr lang="el-GR" sz="8000" dirty="0"/>
              <a:t>σύμβαση αστικής ευθύνης </a:t>
            </a:r>
            <a:r>
              <a:rPr lang="el-GR" sz="8000" dirty="0" smtClean="0"/>
              <a:t>από χερσαία οχήματα. </a:t>
            </a:r>
            <a:endParaRPr lang="el-GR" sz="8000" dirty="0"/>
          </a:p>
          <a:p>
            <a:pPr algn="just"/>
            <a:endParaRPr lang="el-GR" sz="8000" dirty="0"/>
          </a:p>
        </p:txBody>
      </p:sp>
    </p:spTree>
    <p:extLst>
      <p:ext uri="{BB962C8B-B14F-4D97-AF65-F5344CB8AC3E}">
        <p14:creationId xmlns:p14="http://schemas.microsoft.com/office/powerpoint/2010/main" val="406189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268760"/>
            <a:ext cx="8183880" cy="4187952"/>
          </a:xfrm>
        </p:spPr>
        <p:txBody>
          <a:bodyPr>
            <a:normAutofit/>
          </a:bodyPr>
          <a:lstStyle/>
          <a:p>
            <a:pPr marL="0" indent="0">
              <a:buNone/>
            </a:pPr>
            <a:r>
              <a:rPr lang="el-GR" sz="6200" dirty="0"/>
              <a:t> </a:t>
            </a:r>
            <a:endParaRPr lang="el-GR" dirty="0"/>
          </a:p>
        </p:txBody>
      </p:sp>
      <p:sp>
        <p:nvSpPr>
          <p:cNvPr id="5" name="Ορθογώνιο 4"/>
          <p:cNvSpPr/>
          <p:nvPr/>
        </p:nvSpPr>
        <p:spPr>
          <a:xfrm>
            <a:off x="323528" y="764704"/>
            <a:ext cx="8215336" cy="4524315"/>
          </a:xfrm>
          <a:prstGeom prst="rect">
            <a:avLst/>
          </a:prstGeom>
        </p:spPr>
        <p:txBody>
          <a:bodyPr wrap="square">
            <a:spAutoFit/>
          </a:bodyPr>
          <a:lstStyle/>
          <a:p>
            <a:pPr algn="just"/>
            <a:r>
              <a:rPr lang="el-GR" dirty="0"/>
              <a:t>	</a:t>
            </a:r>
            <a:r>
              <a:rPr lang="el-GR" sz="2400" dirty="0" smtClean="0"/>
              <a:t>δ. Το </a:t>
            </a:r>
            <a:r>
              <a:rPr lang="el-GR" sz="2400" dirty="0"/>
              <a:t>ατύχημα προήλθε από ορισμένους τύπων οχημάτων ή ορισμένα οχήματα με </a:t>
            </a:r>
            <a:r>
              <a:rPr lang="el-GR" sz="2400" dirty="0" smtClean="0"/>
              <a:t>ειδική </a:t>
            </a:r>
            <a:r>
              <a:rPr lang="el-GR" sz="2400" dirty="0"/>
              <a:t>πινακίδα κυκλοφορίας και των οποίων η ευθύνη δεν είχε καλυφθεί </a:t>
            </a:r>
            <a:r>
              <a:rPr lang="el-GR" sz="2400" dirty="0" smtClean="0"/>
              <a:t>σύμφωνα </a:t>
            </a:r>
            <a:r>
              <a:rPr lang="el-GR" sz="2400" dirty="0"/>
              <a:t>με το άρθρο 2 του παρόντος. Στην περίπτωση αυτή το Επικουρικό </a:t>
            </a:r>
            <a:r>
              <a:rPr lang="el-GR" sz="2400" dirty="0" smtClean="0"/>
              <a:t>Κεφάλαιο</a:t>
            </a:r>
            <a:r>
              <a:rPr lang="el-GR" sz="2400" dirty="0"/>
              <a:t>, το οποίο αποζημίωσε ζημία που προκλήθηκε από όχημα ειδικού τύπου ή </a:t>
            </a:r>
            <a:r>
              <a:rPr lang="el-GR" sz="2400" dirty="0" smtClean="0"/>
              <a:t>με </a:t>
            </a:r>
            <a:r>
              <a:rPr lang="el-GR" sz="2400" dirty="0"/>
              <a:t>ειδική πινακίδα κυκλοφορίας άλλου κράτους - μέλους, έχει δικαίωμα </a:t>
            </a:r>
            <a:r>
              <a:rPr lang="el-GR" sz="2400" dirty="0" smtClean="0"/>
              <a:t>αναγωγής </a:t>
            </a:r>
            <a:r>
              <a:rPr lang="el-GR" sz="2400" dirty="0"/>
              <a:t>κατά του αντίστοιχου Επικουρικού Κεφαλαίου του τόπου </a:t>
            </a:r>
            <a:r>
              <a:rPr lang="el-GR" sz="2400" dirty="0" smtClean="0"/>
              <a:t>συνήθους στάθμευσης </a:t>
            </a:r>
            <a:r>
              <a:rPr lang="el-GR" sz="2400" dirty="0"/>
              <a:t>του οχήματος</a:t>
            </a:r>
            <a:r>
              <a:rPr lang="el-GR" sz="2400" dirty="0" smtClean="0"/>
              <a:t>.</a:t>
            </a:r>
            <a:endParaRPr lang="el-GR" sz="2400" dirty="0"/>
          </a:p>
          <a:p>
            <a:pPr algn="just"/>
            <a:r>
              <a:rPr lang="el-GR" sz="2400" dirty="0"/>
              <a:t> </a:t>
            </a:r>
          </a:p>
        </p:txBody>
      </p:sp>
    </p:spTree>
    <p:extLst>
      <p:ext uri="{BB962C8B-B14F-4D97-AF65-F5344CB8AC3E}">
        <p14:creationId xmlns:p14="http://schemas.microsoft.com/office/powerpoint/2010/main" val="3069489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indent="0" algn="just">
              <a:buNone/>
            </a:pPr>
            <a:r>
              <a:rPr lang="el-GR" sz="2000" dirty="0"/>
              <a:t>	</a:t>
            </a:r>
            <a:endParaRPr lang="el-GR" sz="2000" dirty="0" smtClean="0"/>
          </a:p>
          <a:p>
            <a:pPr marL="0" indent="0" algn="just">
              <a:buNone/>
            </a:pPr>
            <a:endParaRPr lang="el-GR" sz="2000" dirty="0"/>
          </a:p>
          <a:p>
            <a:pPr marL="0" indent="0" algn="just">
              <a:buNone/>
            </a:pPr>
            <a:endParaRPr lang="el-GR" sz="2000" dirty="0" smtClean="0">
              <a:solidFill>
                <a:srgbClr val="C00000"/>
              </a:solidFill>
            </a:endParaRPr>
          </a:p>
          <a:p>
            <a:pPr marL="0" indent="0" algn="just">
              <a:buNone/>
            </a:pPr>
            <a:r>
              <a:rPr lang="el-GR" sz="2000" dirty="0" smtClean="0">
                <a:solidFill>
                  <a:srgbClr val="C00000"/>
                </a:solidFill>
              </a:rPr>
              <a:t>2</a:t>
            </a:r>
            <a:r>
              <a:rPr lang="el-GR" sz="2000" dirty="0">
                <a:solidFill>
                  <a:srgbClr val="C00000"/>
                </a:solidFill>
              </a:rPr>
              <a:t>. Η αποζημίωση που καταβάλλει το Επικουρικό Κεφάλαιο για χρηματικές ικανοποιήσεις λόγω </a:t>
            </a:r>
            <a:r>
              <a:rPr lang="el-GR" sz="2000" dirty="0" smtClean="0">
                <a:solidFill>
                  <a:srgbClr val="C00000"/>
                </a:solidFill>
              </a:rPr>
              <a:t>ψυχικής </a:t>
            </a:r>
            <a:r>
              <a:rPr lang="el-GR" sz="2000" dirty="0">
                <a:solidFill>
                  <a:srgbClr val="C00000"/>
                </a:solidFill>
              </a:rPr>
              <a:t>οδύνης δεν μπορεί να υπερβεί το ποσό των 6.000 ευρώ για κάθε δικαιούχο. Η αποζημίωση </a:t>
            </a:r>
            <a:r>
              <a:rPr lang="el-GR" sz="2000" dirty="0" smtClean="0">
                <a:solidFill>
                  <a:srgbClr val="C00000"/>
                </a:solidFill>
              </a:rPr>
              <a:t>για </a:t>
            </a:r>
            <a:r>
              <a:rPr lang="el-GR" sz="2000" dirty="0">
                <a:solidFill>
                  <a:srgbClr val="C00000"/>
                </a:solidFill>
              </a:rPr>
              <a:t>τα εδάφια α` και β` της προηγούμενης παραγράφου του παρόντος άρθρου δεν μπορεί να </a:t>
            </a:r>
            <a:r>
              <a:rPr lang="el-GR" sz="2000" dirty="0" smtClean="0">
                <a:solidFill>
                  <a:srgbClr val="C00000"/>
                </a:solidFill>
              </a:rPr>
              <a:t>υπερβεί </a:t>
            </a:r>
            <a:r>
              <a:rPr lang="el-GR" sz="2000" dirty="0">
                <a:solidFill>
                  <a:srgbClr val="C00000"/>
                </a:solidFill>
              </a:rPr>
              <a:t>τα κατά το άρθρο 6 παράγραφος 5 κατώτατα όρια ασφαλιστικών ποσών του χρόνου του </a:t>
            </a:r>
            <a:r>
              <a:rPr lang="el-GR" sz="2000" dirty="0" smtClean="0">
                <a:solidFill>
                  <a:srgbClr val="C00000"/>
                </a:solidFill>
              </a:rPr>
              <a:t>ατυχήματος</a:t>
            </a:r>
            <a:r>
              <a:rPr lang="el-GR" sz="2000" dirty="0">
                <a:solidFill>
                  <a:srgbClr val="C00000"/>
                </a:solidFill>
              </a:rPr>
              <a:t>.</a:t>
            </a:r>
          </a:p>
          <a:p>
            <a:pPr marL="0" indent="0" algn="just">
              <a:buNone/>
            </a:pPr>
            <a:endParaRPr lang="el-GR" sz="2000" dirty="0"/>
          </a:p>
          <a:p>
            <a:endParaRPr lang="el-GR" sz="2000" dirty="0"/>
          </a:p>
          <a:p>
            <a:pPr marL="0" indent="0">
              <a:buNone/>
            </a:pPr>
            <a:endParaRPr lang="el-GR" sz="2000" dirty="0"/>
          </a:p>
        </p:txBody>
      </p:sp>
    </p:spTree>
    <p:extLst>
      <p:ext uri="{BB962C8B-B14F-4D97-AF65-F5344CB8AC3E}">
        <p14:creationId xmlns:p14="http://schemas.microsoft.com/office/powerpoint/2010/main" val="3168964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548680"/>
            <a:ext cx="8496944" cy="5058888"/>
          </a:xfrm>
        </p:spPr>
        <p:txBody>
          <a:bodyPr>
            <a:normAutofit fontScale="77500" lnSpcReduction="20000"/>
          </a:bodyPr>
          <a:lstStyle/>
          <a:p>
            <a:pPr marL="0" indent="0">
              <a:buNone/>
            </a:pPr>
            <a:r>
              <a:rPr lang="el-GR" dirty="0"/>
              <a:t> </a:t>
            </a:r>
            <a:endParaRPr lang="el-GR" dirty="0" smtClean="0"/>
          </a:p>
          <a:p>
            <a:pPr marL="0" indent="0">
              <a:buNone/>
            </a:pPr>
            <a:endParaRPr lang="el-GR" dirty="0"/>
          </a:p>
          <a:p>
            <a:pPr marL="0" indent="0" algn="just">
              <a:buNone/>
            </a:pPr>
            <a:r>
              <a:rPr lang="el-GR" dirty="0" smtClean="0">
                <a:solidFill>
                  <a:srgbClr val="C00000"/>
                </a:solidFill>
              </a:rPr>
              <a:t>Στις </a:t>
            </a:r>
            <a:r>
              <a:rPr lang="el-GR" dirty="0">
                <a:solidFill>
                  <a:srgbClr val="C00000"/>
                </a:solidFill>
              </a:rPr>
              <a:t>περιπτώσεις του εδαφίου γ` της προηγούμενης παραγράφου το συνολικό </a:t>
            </a:r>
            <a:r>
              <a:rPr lang="el-GR" dirty="0" smtClean="0">
                <a:solidFill>
                  <a:srgbClr val="C00000"/>
                </a:solidFill>
              </a:rPr>
              <a:t>ποσό </a:t>
            </a:r>
            <a:r>
              <a:rPr lang="el-GR" dirty="0">
                <a:solidFill>
                  <a:srgbClr val="C00000"/>
                </a:solidFill>
              </a:rPr>
              <a:t>για την </a:t>
            </a:r>
            <a:r>
              <a:rPr lang="el-GR" dirty="0" smtClean="0">
                <a:solidFill>
                  <a:srgbClr val="C00000"/>
                </a:solidFill>
              </a:rPr>
              <a:t>αποζημίωση </a:t>
            </a:r>
            <a:r>
              <a:rPr lang="el-GR" dirty="0">
                <a:solidFill>
                  <a:srgbClr val="C00000"/>
                </a:solidFill>
              </a:rPr>
              <a:t>καταβάλλεται σύμφωνα με τα ακόλουθα</a:t>
            </a:r>
            <a:r>
              <a:rPr lang="el-GR" dirty="0" smtClean="0">
                <a:solidFill>
                  <a:srgbClr val="C00000"/>
                </a:solidFill>
              </a:rPr>
              <a:t>:</a:t>
            </a:r>
          </a:p>
          <a:p>
            <a:pPr marL="0" indent="0" algn="just">
              <a:buNone/>
            </a:pPr>
            <a:r>
              <a:rPr lang="el-GR" dirty="0">
                <a:solidFill>
                  <a:srgbClr val="C00000"/>
                </a:solidFill>
              </a:rPr>
              <a:t> </a:t>
            </a:r>
          </a:p>
          <a:p>
            <a:pPr marL="0" indent="0" algn="just">
              <a:buNone/>
            </a:pPr>
            <a:r>
              <a:rPr lang="el-GR" dirty="0">
                <a:solidFill>
                  <a:srgbClr val="C00000"/>
                </a:solidFill>
              </a:rPr>
              <a:t> α) για αποζημίωση ύψους έως 4.000 ευρώ καταβάλλεται συνολικό ποσόν ίσο προς το 90% αυτής,</a:t>
            </a:r>
          </a:p>
          <a:p>
            <a:pPr marL="0" indent="0" algn="just">
              <a:buNone/>
            </a:pPr>
            <a:r>
              <a:rPr lang="el-GR" dirty="0">
                <a:solidFill>
                  <a:srgbClr val="C00000"/>
                </a:solidFill>
              </a:rPr>
              <a:t> </a:t>
            </a:r>
          </a:p>
          <a:p>
            <a:pPr marL="0" indent="0" algn="just">
              <a:buNone/>
            </a:pPr>
            <a:r>
              <a:rPr lang="el-GR" dirty="0" smtClean="0">
                <a:solidFill>
                  <a:srgbClr val="C00000"/>
                </a:solidFill>
              </a:rPr>
              <a:t> β) για αποζημίωση ύψους από 4.001 έως 10.000 ευρώ καταβάλλεται συνολικό ποσόν ίσο προς το 87,5% αυτής, με κατώτατο όριο 3.600 ευρώ, </a:t>
            </a:r>
          </a:p>
          <a:p>
            <a:pPr marL="0" indent="0" algn="just">
              <a:buNone/>
            </a:pPr>
            <a:r>
              <a:rPr lang="el-GR" dirty="0" smtClean="0">
                <a:solidFill>
                  <a:srgbClr val="C00000"/>
                </a:solidFill>
              </a:rPr>
              <a:t> </a:t>
            </a:r>
            <a:r>
              <a:rPr lang="el-GR" dirty="0">
                <a:solidFill>
                  <a:srgbClr val="C00000"/>
                </a:solidFill>
              </a:rPr>
              <a:t>γ) για αποζημίωση ύψους από 10.001 έως 30.000 ευρώ καταβάλλεται συνολικό ποσόν ίσο προς </a:t>
            </a:r>
            <a:r>
              <a:rPr lang="el-GR" dirty="0" smtClean="0">
                <a:solidFill>
                  <a:srgbClr val="C00000"/>
                </a:solidFill>
              </a:rPr>
              <a:t>το </a:t>
            </a:r>
            <a:r>
              <a:rPr lang="el-GR" dirty="0">
                <a:solidFill>
                  <a:srgbClr val="C00000"/>
                </a:solidFill>
              </a:rPr>
              <a:t>85% αυτής, με κατώτατο όριο 8.750 ευρώ</a:t>
            </a:r>
            <a:r>
              <a:rPr lang="el-GR" dirty="0" smtClean="0">
                <a:solidFill>
                  <a:srgbClr val="C00000"/>
                </a:solidFill>
              </a:rPr>
              <a:t>,</a:t>
            </a:r>
          </a:p>
          <a:p>
            <a:pPr marL="0" indent="0" algn="just">
              <a:buNone/>
            </a:pPr>
            <a:endParaRPr lang="el-GR" dirty="0">
              <a:solidFill>
                <a:srgbClr val="C00000"/>
              </a:solidFill>
            </a:endParaRPr>
          </a:p>
          <a:p>
            <a:pPr marL="0" indent="0" algn="just">
              <a:buNone/>
            </a:pPr>
            <a:r>
              <a:rPr lang="el-GR" dirty="0">
                <a:solidFill>
                  <a:srgbClr val="C00000"/>
                </a:solidFill>
              </a:rPr>
              <a:t> </a:t>
            </a:r>
          </a:p>
        </p:txBody>
      </p:sp>
    </p:spTree>
    <p:extLst>
      <p:ext uri="{BB962C8B-B14F-4D97-AF65-F5344CB8AC3E}">
        <p14:creationId xmlns:p14="http://schemas.microsoft.com/office/powerpoint/2010/main" val="3295451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3771</Words>
  <Application>Microsoft Macintosh PowerPoint</Application>
  <PresentationFormat>On-screen Show (4:3)</PresentationFormat>
  <Paragraphs>200</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 Black</vt:lpstr>
      <vt:lpstr>Calibri</vt:lpstr>
      <vt:lpstr>Verdana</vt:lpstr>
      <vt:lpstr>Wingdings 2</vt:lpstr>
      <vt:lpstr>Άποψη</vt:lpstr>
      <vt:lpstr>Επιτροπή Επαγγελματικής Κατάρτισης και Επιμόρφωσης Δικηγόρων ΔΣΘ </vt:lpstr>
      <vt:lpstr>Οι τελευταίες νομολογιακές εξελίξεις στο ζήτημα του Επικουρικού Κεφαλαίου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Microsoft Office User</cp:lastModifiedBy>
  <cp:revision>96</cp:revision>
  <dcterms:created xsi:type="dcterms:W3CDTF">2016-06-11T15:50:30Z</dcterms:created>
  <dcterms:modified xsi:type="dcterms:W3CDTF">2016-06-21T09:00:35Z</dcterms:modified>
</cp:coreProperties>
</file>